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53" r:id="rId6"/>
    <p:sldId id="299" r:id="rId7"/>
    <p:sldId id="347" r:id="rId8"/>
    <p:sldId id="301" r:id="rId9"/>
    <p:sldId id="348" r:id="rId10"/>
    <p:sldId id="349" r:id="rId11"/>
    <p:sldId id="350" r:id="rId12"/>
    <p:sldId id="351" r:id="rId13"/>
    <p:sldId id="352" r:id="rId14"/>
    <p:sldId id="296" r:id="rId15"/>
    <p:sldId id="298" r:id="rId16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7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EAEAEA"/>
    <a:srgbClr val="C96529"/>
    <a:srgbClr val="C34900"/>
    <a:srgbClr val="C0C0C0"/>
    <a:srgbClr val="5F5F5F"/>
    <a:srgbClr val="DB5644"/>
    <a:srgbClr val="4D4D4D"/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8891B-C3EB-442B-9BD1-09BAE1D5913E}" v="24" dt="2025-05-08T12:01:54.758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6517" autoAdjust="0"/>
  </p:normalViewPr>
  <p:slideViewPr>
    <p:cSldViewPr>
      <p:cViewPr varScale="1">
        <p:scale>
          <a:sx n="103" d="100"/>
          <a:sy n="103" d="100"/>
        </p:scale>
        <p:origin x="72" y="102"/>
      </p:cViewPr>
      <p:guideLst>
        <p:guide pos="157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FCA9C-FF92-4024-BDEC-A6D3B663DC09}" type="datetimeFigureOut">
              <a:rPr lang="en-US"/>
              <a:t>5/8/2025</a:t>
            </a:fld>
            <a:endParaRPr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AB877-E7B1-4681-847E-D0918612832B}" type="datetimeFigureOut">
              <a:rPr lang="en-US"/>
              <a:t>5/8/2025</a:t>
            </a:fld>
            <a:endParaRPr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Muokkaa tekstin perustyylejä napsauttamalla</a:t>
            </a:r>
          </a:p>
          <a:p>
            <a:pPr lvl="1" rtl="0"/>
            <a:r>
              <a:t>Toinen taso</a:t>
            </a:r>
          </a:p>
          <a:p>
            <a:pPr lvl="2" rtl="0"/>
            <a:r>
              <a:t>Kolmas taso</a:t>
            </a:r>
          </a:p>
          <a:p>
            <a:pPr lvl="3" rtl="0"/>
            <a:r>
              <a:t>Neljäs taso</a:t>
            </a:r>
          </a:p>
          <a:p>
            <a:pPr lvl="4" rtl="0"/>
            <a:r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12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74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677FD1-1505-F0C2-497E-1B42195E0B6E}"/>
              </a:ext>
            </a:extLst>
          </p:cNvPr>
          <p:cNvSpPr/>
          <p:nvPr userDrawn="1"/>
        </p:nvSpPr>
        <p:spPr>
          <a:xfrm>
            <a:off x="9972057" y="720191"/>
            <a:ext cx="1974758" cy="1885444"/>
          </a:xfrm>
          <a:custGeom>
            <a:avLst/>
            <a:gdLst>
              <a:gd name="connsiteX0" fmla="*/ 388417 w 1998732"/>
              <a:gd name="connsiteY0" fmla="*/ 1424198 h 1885444"/>
              <a:gd name="connsiteX1" fmla="*/ 0 w 1998732"/>
              <a:gd name="connsiteY1" fmla="*/ 1634591 h 1885444"/>
              <a:gd name="connsiteX2" fmla="*/ 48552 w 1998732"/>
              <a:gd name="connsiteY2" fmla="*/ 1844984 h 1885444"/>
              <a:gd name="connsiteX3" fmla="*/ 728283 w 1998732"/>
              <a:gd name="connsiteY3" fmla="*/ 1885444 h 1885444"/>
              <a:gd name="connsiteX4" fmla="*/ 1367554 w 1998732"/>
              <a:gd name="connsiteY4" fmla="*/ 1594131 h 1885444"/>
              <a:gd name="connsiteX5" fmla="*/ 1602223 w 1998732"/>
              <a:gd name="connsiteY5" fmla="*/ 1197621 h 1885444"/>
              <a:gd name="connsiteX6" fmla="*/ 1885444 w 1998732"/>
              <a:gd name="connsiteY6" fmla="*/ 1100517 h 1885444"/>
              <a:gd name="connsiteX7" fmla="*/ 1974456 w 1998732"/>
              <a:gd name="connsiteY7" fmla="*/ 1043873 h 1885444"/>
              <a:gd name="connsiteX8" fmla="*/ 1998732 w 1998732"/>
              <a:gd name="connsiteY8" fmla="*/ 946768 h 1885444"/>
              <a:gd name="connsiteX9" fmla="*/ 1853076 w 1998732"/>
              <a:gd name="connsiteY9" fmla="*/ 833480 h 1885444"/>
              <a:gd name="connsiteX10" fmla="*/ 1683143 w 1998732"/>
              <a:gd name="connsiteY10" fmla="*/ 809204 h 1885444"/>
              <a:gd name="connsiteX11" fmla="*/ 1399922 w 1998732"/>
              <a:gd name="connsiteY11" fmla="*/ 833480 h 1885444"/>
              <a:gd name="connsiteX12" fmla="*/ 1270449 w 1998732"/>
              <a:gd name="connsiteY12" fmla="*/ 671639 h 1885444"/>
              <a:gd name="connsiteX13" fmla="*/ 1399922 w 1998732"/>
              <a:gd name="connsiteY13" fmla="*/ 453154 h 1885444"/>
              <a:gd name="connsiteX14" fmla="*/ 1545579 w 1998732"/>
              <a:gd name="connsiteY14" fmla="*/ 275129 h 1885444"/>
              <a:gd name="connsiteX15" fmla="*/ 1561763 w 1998732"/>
              <a:gd name="connsiteY15" fmla="*/ 40460 h 1885444"/>
              <a:gd name="connsiteX16" fmla="*/ 1197621 w 1998732"/>
              <a:gd name="connsiteY16" fmla="*/ 0 h 1885444"/>
              <a:gd name="connsiteX17" fmla="*/ 1035780 w 1998732"/>
              <a:gd name="connsiteY17" fmla="*/ 169933 h 1885444"/>
              <a:gd name="connsiteX18" fmla="*/ 995320 w 1998732"/>
              <a:gd name="connsiteY18" fmla="*/ 364142 h 1885444"/>
              <a:gd name="connsiteX19" fmla="*/ 639271 w 1998732"/>
              <a:gd name="connsiteY19" fmla="*/ 558351 h 1885444"/>
              <a:gd name="connsiteX20" fmla="*/ 663547 w 1998732"/>
              <a:gd name="connsiteY20" fmla="*/ 809204 h 1885444"/>
              <a:gd name="connsiteX21" fmla="*/ 655455 w 1998732"/>
              <a:gd name="connsiteY21" fmla="*/ 1011505 h 1885444"/>
              <a:gd name="connsiteX22" fmla="*/ 566442 w 1998732"/>
              <a:gd name="connsiteY22" fmla="*/ 1238082 h 1885444"/>
              <a:gd name="connsiteX23" fmla="*/ 388417 w 1998732"/>
              <a:gd name="connsiteY23" fmla="*/ 1424198 h 18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98732" h="1885444">
                <a:moveTo>
                  <a:pt x="388417" y="1424198"/>
                </a:moveTo>
                <a:lnTo>
                  <a:pt x="0" y="1634591"/>
                </a:lnTo>
                <a:lnTo>
                  <a:pt x="48552" y="1844984"/>
                </a:lnTo>
                <a:lnTo>
                  <a:pt x="728283" y="1885444"/>
                </a:lnTo>
                <a:lnTo>
                  <a:pt x="1367554" y="1594131"/>
                </a:lnTo>
                <a:lnTo>
                  <a:pt x="1602223" y="1197621"/>
                </a:lnTo>
                <a:lnTo>
                  <a:pt x="1885444" y="1100517"/>
                </a:lnTo>
                <a:lnTo>
                  <a:pt x="1974456" y="1043873"/>
                </a:lnTo>
                <a:lnTo>
                  <a:pt x="1998732" y="946768"/>
                </a:lnTo>
                <a:lnTo>
                  <a:pt x="1853076" y="833480"/>
                </a:lnTo>
                <a:lnTo>
                  <a:pt x="1683143" y="809204"/>
                </a:lnTo>
                <a:lnTo>
                  <a:pt x="1399922" y="833480"/>
                </a:lnTo>
                <a:lnTo>
                  <a:pt x="1270449" y="671639"/>
                </a:lnTo>
                <a:lnTo>
                  <a:pt x="1399922" y="453154"/>
                </a:lnTo>
                <a:lnTo>
                  <a:pt x="1545579" y="275129"/>
                </a:lnTo>
                <a:lnTo>
                  <a:pt x="1561763" y="40460"/>
                </a:lnTo>
                <a:lnTo>
                  <a:pt x="1197621" y="0"/>
                </a:lnTo>
                <a:lnTo>
                  <a:pt x="1035780" y="169933"/>
                </a:lnTo>
                <a:lnTo>
                  <a:pt x="995320" y="364142"/>
                </a:lnTo>
                <a:lnTo>
                  <a:pt x="639271" y="558351"/>
                </a:lnTo>
                <a:lnTo>
                  <a:pt x="663547" y="809204"/>
                </a:lnTo>
                <a:lnTo>
                  <a:pt x="655455" y="1011505"/>
                </a:lnTo>
                <a:lnTo>
                  <a:pt x="566442" y="1238082"/>
                </a:lnTo>
                <a:lnTo>
                  <a:pt x="388417" y="1424198"/>
                </a:lnTo>
                <a:close/>
              </a:path>
            </a:pathLst>
          </a:custGeom>
          <a:solidFill>
            <a:srgbClr val="0070C0">
              <a:alpha val="1803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4" name="Puolivapaa piirto 4" descr="Euroopan kartta"/>
          <p:cNvSpPr>
            <a:spLocks noEditPoints="1"/>
          </p:cNvSpPr>
          <p:nvPr userDrawn="1"/>
        </p:nvSpPr>
        <p:spPr bwMode="auto">
          <a:xfrm>
            <a:off x="7463593" y="0"/>
            <a:ext cx="827989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12700" dir="2700000" algn="tl" rotWithShape="0">
              <a:srgbClr val="4D4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dirty="0" err="1"/>
              <a:t>Muokkaa</a:t>
            </a:r>
            <a:r>
              <a:rPr dirty="0"/>
              <a:t> </a:t>
            </a:r>
            <a:r>
              <a:rPr dirty="0" err="1"/>
              <a:t>tekstin</a:t>
            </a:r>
            <a:r>
              <a:rPr dirty="0"/>
              <a:t> </a:t>
            </a:r>
            <a:r>
              <a:rPr dirty="0" err="1"/>
              <a:t>perustyylejä</a:t>
            </a:r>
            <a:r>
              <a:rPr dirty="0"/>
              <a:t> </a:t>
            </a:r>
            <a:r>
              <a:rPr dirty="0" err="1"/>
              <a:t>napsauttamalla</a:t>
            </a:r>
            <a:endParaRPr dirty="0"/>
          </a:p>
          <a:p>
            <a:pPr lvl="1" rtl="0"/>
            <a:r>
              <a:rPr dirty="0" err="1"/>
              <a:t>Toinen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  <a:p>
            <a:pPr lvl="2" rtl="0"/>
            <a:r>
              <a:rPr dirty="0" err="1"/>
              <a:t>Kolmas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  <a:p>
            <a:pPr lvl="3" rtl="0"/>
            <a:r>
              <a:rPr dirty="0" err="1"/>
              <a:t>Neljäs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  <a:p>
            <a:pPr lvl="4" rtl="0"/>
            <a:r>
              <a:rPr dirty="0" err="1"/>
              <a:t>Viides</a:t>
            </a:r>
            <a:r>
              <a:rPr dirty="0"/>
              <a:t> </a:t>
            </a:r>
            <a:r>
              <a:rPr dirty="0" err="1"/>
              <a:t>taso</a:t>
            </a:r>
            <a:endParaRPr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AC722D-2632-D631-5E55-E7F30AE5D3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5026" y="5761850"/>
            <a:ext cx="1005860" cy="1007676"/>
          </a:xfrm>
          <a:prstGeom prst="rect">
            <a:avLst/>
          </a:prstGeom>
        </p:spPr>
      </p:pic>
      <p:pic>
        <p:nvPicPr>
          <p:cNvPr id="8" name="Picture 7" descr="A purple logo with text&#10;&#10;Description automatically generated">
            <a:extLst>
              <a:ext uri="{FF2B5EF4-FFF2-40B4-BE49-F238E27FC236}">
                <a16:creationId xmlns:a16="http://schemas.microsoft.com/office/drawing/2014/main" id="{309FB4C4-8A77-90E0-CBD1-358A91D7B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362" y="5761850"/>
            <a:ext cx="1750175" cy="10107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2E34E2-A710-5633-838A-3148CE06D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748" y="5661248"/>
            <a:ext cx="1189827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AB6E31F-3BE9-8B9F-E820-6D9385EF5A1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5848" y="5754403"/>
            <a:ext cx="2075964" cy="1056778"/>
          </a:xfrm>
          <a:prstGeom prst="rect">
            <a:avLst/>
          </a:prstGeom>
        </p:spPr>
      </p:pic>
      <p:pic>
        <p:nvPicPr>
          <p:cNvPr id="11" name="Picture 10" descr="A logo for the united nations&#10;&#10;Description automatically generated">
            <a:extLst>
              <a:ext uri="{FF2B5EF4-FFF2-40B4-BE49-F238E27FC236}">
                <a16:creationId xmlns:a16="http://schemas.microsoft.com/office/drawing/2014/main" id="{9AB23FCE-78AA-2BA2-B6BD-96FD1C0135C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2503" y="5754403"/>
            <a:ext cx="1702509" cy="10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58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0.gif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2.sv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58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0.gif"/><Relationship Id="rId5" Type="http://schemas.openxmlformats.org/officeDocument/2006/relationships/image" Target="../media/image56.png"/><Relationship Id="rId15" Type="http://schemas.openxmlformats.org/officeDocument/2006/relationships/image" Target="../media/image5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2.svg"/><Relationship Id="rId1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sv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svg"/><Relationship Id="rId26" Type="http://schemas.openxmlformats.org/officeDocument/2006/relationships/image" Target="../media/image47.svg"/><Relationship Id="rId3" Type="http://schemas.openxmlformats.org/officeDocument/2006/relationships/image" Target="../media/image27.svg"/><Relationship Id="rId21" Type="http://schemas.openxmlformats.org/officeDocument/2006/relationships/image" Target="../media/image42.png"/><Relationship Id="rId7" Type="http://schemas.microsoft.com/office/2007/relationships/hdphoto" Target="../media/hdphoto2.wdp"/><Relationship Id="rId12" Type="http://schemas.openxmlformats.org/officeDocument/2006/relationships/image" Target="../media/image34.sv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6.png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5.png"/><Relationship Id="rId5" Type="http://schemas.microsoft.com/office/2007/relationships/hdphoto" Target="../media/hdphoto1.wdp"/><Relationship Id="rId15" Type="http://schemas.openxmlformats.org/officeDocument/2006/relationships/image" Target="../media/image36.png"/><Relationship Id="rId23" Type="http://schemas.openxmlformats.org/officeDocument/2006/relationships/image" Target="../media/image44.svg"/><Relationship Id="rId28" Type="http://schemas.openxmlformats.org/officeDocument/2006/relationships/image" Target="../media/image10.svg"/><Relationship Id="rId10" Type="http://schemas.openxmlformats.org/officeDocument/2006/relationships/image" Target="../media/image32.svg"/><Relationship Id="rId19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3.wdp"/><Relationship Id="rId22" Type="http://schemas.openxmlformats.org/officeDocument/2006/relationships/image" Target="../media/image43.png"/><Relationship Id="rId27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1">
            <a:extLst>
              <a:ext uri="{FF2B5EF4-FFF2-40B4-BE49-F238E27FC236}">
                <a16:creationId xmlns:a16="http://schemas.microsoft.com/office/drawing/2014/main" id="{C11B2534-3D7A-8863-707C-73F51071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2124" y="116632"/>
            <a:ext cx="4763350" cy="477164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2124" y="1268760"/>
            <a:ext cx="7992888" cy="2304256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i" sz="6000" dirty="0"/>
              <a:t>SUOMEN</a:t>
            </a:r>
            <a:br>
              <a:rPr lang="fi" sz="6000" dirty="0"/>
            </a:br>
            <a:r>
              <a:rPr lang="fi" sz="6000" dirty="0"/>
              <a:t>MERIARKEOLOGINEN</a:t>
            </a:r>
            <a:br>
              <a:rPr lang="fi" sz="6000" dirty="0"/>
            </a:br>
            <a:r>
              <a:rPr lang="fi" sz="6000" dirty="0"/>
              <a:t>SEURA</a:t>
            </a:r>
          </a:p>
        </p:txBody>
      </p:sp>
      <p:pic>
        <p:nvPicPr>
          <p:cNvPr id="3" name="Picture 2" descr="A drawing of a ship&#10;&#10;Description automatically generated">
            <a:extLst>
              <a:ext uri="{FF2B5EF4-FFF2-40B4-BE49-F238E27FC236}">
                <a16:creationId xmlns:a16="http://schemas.microsoft.com/office/drawing/2014/main" id="{4C7F6F77-A04C-BAE3-CAD0-25A342917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" y="260648"/>
            <a:ext cx="4248472" cy="55134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D081C23-0935-388E-936C-614506504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02F85B2-DA00-E7AA-27E6-CEF51FDD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14CAB-FFFB-C6E0-46A2-F66B24752E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354">
            <a:off x="3644548" y="1891984"/>
            <a:ext cx="5560930" cy="43957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8C4A1-0381-4727-BAF7-CFD75EB998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1" y="332656"/>
            <a:ext cx="5560930" cy="44067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4CAEF-13D9-0274-69AC-72DB4546ED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36" t="11165" r="2604" b="1700"/>
          <a:stretch/>
        </p:blipFill>
        <p:spPr>
          <a:xfrm rot="360000">
            <a:off x="6614361" y="596458"/>
            <a:ext cx="5575757" cy="44067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36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82FABE-C44D-3909-172F-AC8934C3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44978F5E-AE7D-B98F-184F-2E24E46DA04E}"/>
              </a:ext>
            </a:extLst>
          </p:cNvPr>
          <p:cNvSpPr txBox="1">
            <a:spLocks/>
          </p:cNvSpPr>
          <p:nvPr/>
        </p:nvSpPr>
        <p:spPr>
          <a:xfrm>
            <a:off x="837826" y="3292922"/>
            <a:ext cx="10971211" cy="279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" dirty="0"/>
              <a:t>Ratifiointi ei vaatisi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dirty="0"/>
              <a:t>kiireellisiä muutoksia olemassa olevaan lainsäädäntöön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dirty="0"/>
              <a:t>lisääntyvää byrokratiaa tai muita kuluja eli sopimus on hallinnoltaan kevyt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</a:t>
            </a:r>
            <a:r>
              <a:rPr lang="fi" dirty="0"/>
              <a:t>eriklusteria tai sinisen kasvun ekosysteemiä tinkimään kasvustaan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BDBDE04-CDE5-5787-0A5B-BD2BEDFA70C1}"/>
              </a:ext>
            </a:extLst>
          </p:cNvPr>
          <p:cNvSpPr txBox="1">
            <a:spLocks/>
          </p:cNvSpPr>
          <p:nvPr/>
        </p:nvSpPr>
        <p:spPr>
          <a:xfrm>
            <a:off x="837828" y="188640"/>
            <a:ext cx="109254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200" dirty="0"/>
              <a:t>UNESCO:n  vedenalaisen kulttuuriperinnön  suojelun  yleissopimuksen  ratifiointi</a:t>
            </a:r>
            <a:endParaRPr lang="fi" sz="42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urple logo with text&#10;&#10;Description automatically generated">
            <a:extLst>
              <a:ext uri="{FF2B5EF4-FFF2-40B4-BE49-F238E27FC236}">
                <a16:creationId xmlns:a16="http://schemas.microsoft.com/office/drawing/2014/main" id="{3C00DFDF-CAEC-0A17-CEE4-8F477189CA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63" y="1617026"/>
            <a:ext cx="1750175" cy="101071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B905660-94A2-B314-D96D-E0DF31D08E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5000"/>
          </a:blip>
          <a:stretch>
            <a:fillRect/>
          </a:stretch>
        </p:blipFill>
        <p:spPr>
          <a:xfrm>
            <a:off x="7141436" y="1452417"/>
            <a:ext cx="2477893" cy="12907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1321AEC-CC7C-1C6B-A935-97B04F5BB1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7519" y="2643527"/>
            <a:ext cx="1567403" cy="6007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3E1C127-7B4C-AD0E-4DAF-BE047772DD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5936" y="2535535"/>
            <a:ext cx="838313" cy="839827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4DB8F46B-7198-6D5C-D0FE-0875BF7471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490" y="1706401"/>
            <a:ext cx="2287127" cy="119675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FA7809C5-67CF-4E54-79C1-58EF71A490B8}"/>
              </a:ext>
            </a:extLst>
          </p:cNvPr>
          <p:cNvSpPr/>
          <p:nvPr/>
        </p:nvSpPr>
        <p:spPr>
          <a:xfrm>
            <a:off x="2058933" y="1870358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20" name="Picture 19" descr="A blue and white flag with a lion on it&#10;&#10;Description automatically generated">
            <a:extLst>
              <a:ext uri="{FF2B5EF4-FFF2-40B4-BE49-F238E27FC236}">
                <a16:creationId xmlns:a16="http://schemas.microsoft.com/office/drawing/2014/main" id="{8CE723F6-26C3-855E-D1F0-4919FF0E41F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603" y="1820791"/>
            <a:ext cx="1567403" cy="96797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264DBD9-5FAD-4090-8C1F-64A1EAC01D39}"/>
              </a:ext>
            </a:extLst>
          </p:cNvPr>
          <p:cNvSpPr/>
          <p:nvPr/>
        </p:nvSpPr>
        <p:spPr>
          <a:xfrm>
            <a:off x="4746877" y="195780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9557C15-3F4A-E406-2E88-4C6A61D1C713}"/>
              </a:ext>
            </a:extLst>
          </p:cNvPr>
          <p:cNvSpPr/>
          <p:nvPr/>
        </p:nvSpPr>
        <p:spPr>
          <a:xfrm>
            <a:off x="7313463" y="202365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25" name="Graphic 1">
            <a:extLst>
              <a:ext uri="{FF2B5EF4-FFF2-40B4-BE49-F238E27FC236}">
                <a16:creationId xmlns:a16="http://schemas.microsoft.com/office/drawing/2014/main" id="{EA9AC588-046B-6721-6542-295992A8960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5935" y="2527709"/>
            <a:ext cx="838314" cy="857424"/>
          </a:xfrm>
          <a:prstGeom prst="rect">
            <a:avLst/>
          </a:prstGeom>
        </p:spPr>
      </p:pic>
      <p:pic>
        <p:nvPicPr>
          <p:cNvPr id="4" name="Picture 3" descr="A logo for the united nations&#10;&#10;Description automatically generated">
            <a:extLst>
              <a:ext uri="{FF2B5EF4-FFF2-40B4-BE49-F238E27FC236}">
                <a16:creationId xmlns:a16="http://schemas.microsoft.com/office/drawing/2014/main" id="{68DCE9A0-F247-7DD2-7BD6-DCD359B9E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26" y="1781835"/>
            <a:ext cx="1702509" cy="10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72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1621C85-2B1F-8DA1-281C-8EDBFA2F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E81A03C8-D0AB-94B0-2C6A-B601C403F1B1}"/>
              </a:ext>
            </a:extLst>
          </p:cNvPr>
          <p:cNvSpPr txBox="1">
            <a:spLocks/>
          </p:cNvSpPr>
          <p:nvPr/>
        </p:nvSpPr>
        <p:spPr>
          <a:xfrm>
            <a:off x="3142083" y="3260035"/>
            <a:ext cx="9046741" cy="291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" dirty="0"/>
              <a:t>Ratifiointi tarkoittaisi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dirty="0"/>
              <a:t>K</a:t>
            </a:r>
            <a:r>
              <a:rPr lang="fi" dirty="0"/>
              <a:t>ansainvälisen korkeakoulu- ja tutkimusyhteistyön </a:t>
            </a:r>
            <a:r>
              <a:rPr lang="fi" b="1" dirty="0"/>
              <a:t>lisääntymistä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" dirty="0"/>
              <a:t>Pohjois-Eurooppalaisen tutkimus- ja suojelutyön johtajuutta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" dirty="0"/>
              <a:t>KV-rahoitusmahdollisuuksien </a:t>
            </a:r>
            <a:r>
              <a:rPr lang="fi" b="1" dirty="0"/>
              <a:t>lisääntymistä</a:t>
            </a:r>
            <a:r>
              <a:rPr lang="fi" dirty="0"/>
              <a:t> kaikelle siniselle kasvulle</a:t>
            </a:r>
          </a:p>
          <a:p>
            <a:pPr>
              <a:lnSpc>
                <a:spcPct val="150000"/>
              </a:lnSpc>
            </a:pPr>
            <a:endParaRPr lang="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19BA211-9F64-7EBE-2F4A-D58D92CA94AE}"/>
              </a:ext>
            </a:extLst>
          </p:cNvPr>
          <p:cNvSpPr txBox="1">
            <a:spLocks/>
          </p:cNvSpPr>
          <p:nvPr/>
        </p:nvSpPr>
        <p:spPr>
          <a:xfrm>
            <a:off x="837828" y="188640"/>
            <a:ext cx="109254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" sz="4200" dirty="0"/>
              <a:t>UNESCO:n  vedenalaisen kulttuuriperinnön  suojelun  yleissopimuksen  ratifiointi</a:t>
            </a:r>
            <a:endParaRPr lang="fi" sz="4200" dirty="0">
              <a:solidFill>
                <a:schemeClr val="tx1"/>
              </a:solidFill>
            </a:endParaRPr>
          </a:p>
        </p:txBody>
      </p:sp>
      <p:pic>
        <p:nvPicPr>
          <p:cNvPr id="6" name="Picture 5" descr="A purple logo with text&#10;&#10;Description automatically generated">
            <a:extLst>
              <a:ext uri="{FF2B5EF4-FFF2-40B4-BE49-F238E27FC236}">
                <a16:creationId xmlns:a16="http://schemas.microsoft.com/office/drawing/2014/main" id="{69744664-5868-E0A5-16D0-6300DD95A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63" y="1617026"/>
            <a:ext cx="1750175" cy="101071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69DE674-4321-1E4D-487D-E1731BA557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5000"/>
          </a:blip>
          <a:stretch>
            <a:fillRect/>
          </a:stretch>
        </p:blipFill>
        <p:spPr>
          <a:xfrm>
            <a:off x="7141436" y="1452417"/>
            <a:ext cx="2477893" cy="129073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48EE8DB-A546-5F63-6425-EEBCEEBA30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7519" y="2643527"/>
            <a:ext cx="1567403" cy="6007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D785892-F808-6826-8E57-E2D8DB9676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5936" y="2535535"/>
            <a:ext cx="838313" cy="839827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B4327727-C55A-5EB5-9ACD-527D6D4919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490" y="1706401"/>
            <a:ext cx="2287127" cy="119675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7789F7-40CE-00D4-67A8-136F637E03CE}"/>
              </a:ext>
            </a:extLst>
          </p:cNvPr>
          <p:cNvSpPr/>
          <p:nvPr/>
        </p:nvSpPr>
        <p:spPr>
          <a:xfrm>
            <a:off x="2058933" y="1870358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3" name="Picture 12" descr="A blue and white flag with a lion on it&#10;&#10;Description automatically generated">
            <a:extLst>
              <a:ext uri="{FF2B5EF4-FFF2-40B4-BE49-F238E27FC236}">
                <a16:creationId xmlns:a16="http://schemas.microsoft.com/office/drawing/2014/main" id="{F02DA912-24EA-52BC-43F3-8DDD68196C7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603" y="1820791"/>
            <a:ext cx="1567403" cy="96797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2441FC8-EE2F-4E67-3CD9-E0A427F21A57}"/>
              </a:ext>
            </a:extLst>
          </p:cNvPr>
          <p:cNvSpPr/>
          <p:nvPr/>
        </p:nvSpPr>
        <p:spPr>
          <a:xfrm>
            <a:off x="4746877" y="195780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06E27D4-E69A-3679-CE16-743EAB80ED02}"/>
              </a:ext>
            </a:extLst>
          </p:cNvPr>
          <p:cNvSpPr/>
          <p:nvPr/>
        </p:nvSpPr>
        <p:spPr>
          <a:xfrm>
            <a:off x="7313463" y="2023653"/>
            <a:ext cx="504056" cy="50405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6" name="Graphic 1">
            <a:extLst>
              <a:ext uri="{FF2B5EF4-FFF2-40B4-BE49-F238E27FC236}">
                <a16:creationId xmlns:a16="http://schemas.microsoft.com/office/drawing/2014/main" id="{8F3B9CB4-4A1C-73B7-8D65-D3ED3BA287E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5935" y="2527709"/>
            <a:ext cx="838314" cy="857424"/>
          </a:xfrm>
          <a:prstGeom prst="rect">
            <a:avLst/>
          </a:prstGeom>
        </p:spPr>
      </p:pic>
      <p:pic>
        <p:nvPicPr>
          <p:cNvPr id="18" name="Picture 17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19A3F275-8E06-0241-9C28-8844C73D572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6951"/>
          <a:stretch/>
        </p:blipFill>
        <p:spPr>
          <a:xfrm>
            <a:off x="850304" y="3015786"/>
            <a:ext cx="2125413" cy="2636912"/>
          </a:xfrm>
          <a:prstGeom prst="rect">
            <a:avLst/>
          </a:prstGeom>
        </p:spPr>
      </p:pic>
      <p:pic>
        <p:nvPicPr>
          <p:cNvPr id="19" name="Picture 18" descr="A logo for the united nations&#10;&#10;Description automatically generated">
            <a:extLst>
              <a:ext uri="{FF2B5EF4-FFF2-40B4-BE49-F238E27FC236}">
                <a16:creationId xmlns:a16="http://schemas.microsoft.com/office/drawing/2014/main" id="{1E52F2C3-F4A2-1120-C048-EE1F73103BE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26" y="1781835"/>
            <a:ext cx="1702509" cy="10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9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C2728-E7F7-7BB7-065E-013D196BD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2F5A64C-5A95-B0F0-017A-332555878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  <p:pic>
        <p:nvPicPr>
          <p:cNvPr id="9" name="Graphic 1">
            <a:extLst>
              <a:ext uri="{FF2B5EF4-FFF2-40B4-BE49-F238E27FC236}">
                <a16:creationId xmlns:a16="http://schemas.microsoft.com/office/drawing/2014/main" id="{87916D98-5AA0-C7B1-94EC-4DA084DD38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2124" y="116632"/>
            <a:ext cx="4763350" cy="47716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EFA3729-EC37-8620-0700-2907F0AA6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0623"/>
            <a:ext cx="12188824" cy="1238137"/>
          </a:xfrm>
        </p:spPr>
        <p:txBody>
          <a:bodyPr rtlCol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fi" sz="4800" dirty="0"/>
              <a:t>SUOMEN  MERIARKEOLOGINEN  SEURA   </a:t>
            </a:r>
            <a:r>
              <a:rPr lang="fi" sz="4800" dirty="0">
                <a:solidFill>
                  <a:srgbClr val="EBEBEB"/>
                </a:solidFill>
              </a:rPr>
              <a:t>.</a:t>
            </a:r>
          </a:p>
        </p:txBody>
      </p:sp>
      <p:pic>
        <p:nvPicPr>
          <p:cNvPr id="3" name="Picture 2" descr="A drawing of a ship&#10;&#10;Description automatically generated">
            <a:extLst>
              <a:ext uri="{FF2B5EF4-FFF2-40B4-BE49-F238E27FC236}">
                <a16:creationId xmlns:a16="http://schemas.microsoft.com/office/drawing/2014/main" id="{8C3F8177-D84B-717F-A1BB-722800CB6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" y="260648"/>
            <a:ext cx="4248472" cy="55134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40A1FA2-6E9A-7A98-868A-C972E26F0446}"/>
              </a:ext>
            </a:extLst>
          </p:cNvPr>
          <p:cNvGrpSpPr/>
          <p:nvPr/>
        </p:nvGrpSpPr>
        <p:grpSpPr>
          <a:xfrm>
            <a:off x="5785435" y="3632239"/>
            <a:ext cx="4973320" cy="1719580"/>
            <a:chOff x="5785435" y="3632239"/>
            <a:chExt cx="4973320" cy="1719580"/>
          </a:xfrm>
        </p:grpSpPr>
        <p:pic>
          <p:nvPicPr>
            <p:cNvPr id="4" name="Picture 3" descr="A purple background with white text&#10;&#10;AI-generated content may be incorrect.">
              <a:extLst>
                <a:ext uri="{FF2B5EF4-FFF2-40B4-BE49-F238E27FC236}">
                  <a16:creationId xmlns:a16="http://schemas.microsoft.com/office/drawing/2014/main" id="{AF3DA66C-5E08-4BD6-352D-E6CB4CB7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2" r="17081" b="4900"/>
            <a:stretch/>
          </p:blipFill>
          <p:spPr bwMode="auto">
            <a:xfrm>
              <a:off x="5785435" y="3824362"/>
              <a:ext cx="1632941" cy="1335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1EC4435-5923-13B4-9F90-634F9462106F}"/>
                </a:ext>
              </a:extLst>
            </p:cNvPr>
            <p:cNvSpPr/>
            <p:nvPr/>
          </p:nvSpPr>
          <p:spPr>
            <a:xfrm>
              <a:off x="7708522" y="3746773"/>
              <a:ext cx="1152000" cy="11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pic>
          <p:nvPicPr>
            <p:cNvPr id="5" name="Picture 4" descr="3rd Open Call- 2025 - Impetus4cs - Impetus For Citizen Science Project">
              <a:extLst>
                <a:ext uri="{FF2B5EF4-FFF2-40B4-BE49-F238E27FC236}">
                  <a16:creationId xmlns:a16="http://schemas.microsoft.com/office/drawing/2014/main" id="{99D38A9C-370E-A742-20A8-BFE337C6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195" y="3761779"/>
              <a:ext cx="14478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Premio Europa Nostra | Cap Rocat">
              <a:extLst>
                <a:ext uri="{FF2B5EF4-FFF2-40B4-BE49-F238E27FC236}">
                  <a16:creationId xmlns:a16="http://schemas.microsoft.com/office/drawing/2014/main" id="{94751861-3346-FBD7-6BB3-914334533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0" b="12429"/>
            <a:stretch/>
          </p:blipFill>
          <p:spPr bwMode="auto">
            <a:xfrm>
              <a:off x="8992185" y="3632239"/>
              <a:ext cx="1766570" cy="17195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18A6BDD3-130A-2F50-DA7F-327C7A67E760}"/>
              </a:ext>
            </a:extLst>
          </p:cNvPr>
          <p:cNvSpPr txBox="1">
            <a:spLocks/>
          </p:cNvSpPr>
          <p:nvPr/>
        </p:nvSpPr>
        <p:spPr>
          <a:xfrm>
            <a:off x="3862164" y="1412776"/>
            <a:ext cx="8325955" cy="201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sz="2800" dirty="0"/>
              <a:t>perustutkimuksen  pääasiallinen  tekijä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sz="2800" dirty="0"/>
              <a:t>ALAN  kehityksen suunnannäyttäjä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" sz="2800" dirty="0"/>
              <a:t>Avoimen  tieteen  edelläkävijä</a:t>
            </a:r>
          </a:p>
        </p:txBody>
      </p:sp>
    </p:spTree>
    <p:extLst>
      <p:ext uri="{BB962C8B-B14F-4D97-AF65-F5344CB8AC3E}">
        <p14:creationId xmlns:p14="http://schemas.microsoft.com/office/powerpoint/2010/main" val="1609380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29A4BC-3C82-4B47-88FF-D09D771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25" y="404664"/>
            <a:ext cx="9753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Suomen  Meriarkeologinen  seura </a:t>
            </a:r>
            <a:r>
              <a:rPr lang="en-GB" sz="2200" dirty="0"/>
              <a:t>“</a:t>
            </a:r>
            <a:r>
              <a:rPr lang="en-GB" sz="2200" dirty="0" err="1"/>
              <a:t>pähkinänkuoressa</a:t>
            </a:r>
            <a:r>
              <a:rPr lang="en-GB" sz="2200" dirty="0"/>
              <a:t>”</a:t>
            </a:r>
            <a:endParaRPr lang="en-FI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930DC7-D477-C9AC-FB65-8F1310CCC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820" y="1700808"/>
            <a:ext cx="4896544" cy="4471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Tieteellisten seurojen valtuuskunnan jäsenseura (tsv.fi)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Ainoa UNESCO:n akreditoima tieteellinen seura Suomessa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Edustaa </a:t>
            </a:r>
            <a:r>
              <a:rPr lang="fi-FI" sz="2000" dirty="0" err="1"/>
              <a:t>Nautical</a:t>
            </a:r>
            <a:r>
              <a:rPr lang="fi-FI" sz="2000" dirty="0"/>
              <a:t> </a:t>
            </a:r>
            <a:r>
              <a:rPr lang="fi-FI" sz="2000" dirty="0" err="1"/>
              <a:t>Archaelogy</a:t>
            </a:r>
            <a:r>
              <a:rPr lang="fi-FI" sz="2000" dirty="0"/>
              <a:t> </a:t>
            </a:r>
            <a:r>
              <a:rPr lang="fi-FI" sz="2000" dirty="0" err="1"/>
              <a:t>Societyn</a:t>
            </a:r>
            <a:r>
              <a:rPr lang="fi-FI" sz="2000" dirty="0"/>
              <a:t> koulutusta Suomessa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IKUWA7 konferenssin järjestäjä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TSV:n tiedepalkinto, Euroopan Komission Europa Nostra –palkinto,  EU:n kansalaistiedepalkinto 2025 </a:t>
            </a:r>
            <a:endParaRPr lang="en-FI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8FF2BD-7C89-050F-2A2C-4413C758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5018" y="1700808"/>
            <a:ext cx="5926347" cy="4471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Noin 200 jäsentä &amp; 3000-4000 seuraajaa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2000" dirty="0"/>
              <a:t>Vuotuinen toiminta </a:t>
            </a:r>
            <a:r>
              <a:rPr lang="fi-FI" sz="1600" dirty="0"/>
              <a:t>(~90% alan kenttätöistä)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9 päivän kenttätyöleiri heinäkuussa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Kaksi nelipäiväistä tutkimusmatkaa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Porkkalan ja Saaristomeren hylkypuistojen ylläpito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Noin 20-30 kohteen tarkkuusinventaariota vuosittain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i-FI" sz="1600" dirty="0"/>
              <a:t>Reilusti yli 400 henkilöleirivuorokautta kentällä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2000" dirty="0"/>
              <a:t>Merihistorian Päivät joka toinen vuosi Merihistoriallisen seuran kanssa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2000" dirty="0"/>
              <a:t>Raportoimme Museovirastolle ja avustamme akateemisia tutkijoita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097B94-C071-0F02-4550-F3E79FFC5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3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D71B254-19A3-F1FA-FEEC-229F8216BB7B}"/>
              </a:ext>
            </a:extLst>
          </p:cNvPr>
          <p:cNvGrpSpPr>
            <a:grpSpLocks noChangeAspect="1"/>
          </p:cNvGrpSpPr>
          <p:nvPr/>
        </p:nvGrpSpPr>
        <p:grpSpPr>
          <a:xfrm>
            <a:off x="7894612" y="1196752"/>
            <a:ext cx="3835769" cy="3344335"/>
            <a:chOff x="7057783" y="2158061"/>
            <a:chExt cx="4778157" cy="4165985"/>
          </a:xfrm>
        </p:grpSpPr>
        <p:pic>
          <p:nvPicPr>
            <p:cNvPr id="11" name="Graphic 10" descr="Arrow circle with solid fill">
              <a:extLst>
                <a:ext uri="{FF2B5EF4-FFF2-40B4-BE49-F238E27FC236}">
                  <a16:creationId xmlns:a16="http://schemas.microsoft.com/office/drawing/2014/main" id="{92930450-2B5F-FB35-C3F5-803D45F1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63479" y="3009204"/>
              <a:ext cx="2422584" cy="242258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A95005-501E-B20E-CD05-4D3842166164}"/>
                </a:ext>
              </a:extLst>
            </p:cNvPr>
            <p:cNvGrpSpPr/>
            <p:nvPr/>
          </p:nvGrpSpPr>
          <p:grpSpPr>
            <a:xfrm>
              <a:off x="10179134" y="3063548"/>
              <a:ext cx="1656806" cy="1689945"/>
              <a:chOff x="10154195" y="2988733"/>
              <a:chExt cx="1656806" cy="1689945"/>
            </a:xfrm>
          </p:grpSpPr>
          <p:pic>
            <p:nvPicPr>
              <p:cNvPr id="21" name="Graphic 20" descr="Cloud outline">
                <a:extLst>
                  <a:ext uri="{FF2B5EF4-FFF2-40B4-BE49-F238E27FC236}">
                    <a16:creationId xmlns:a16="http://schemas.microsoft.com/office/drawing/2014/main" id="{91D52316-5414-93F3-BFAD-BCC507213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54195" y="2988733"/>
                <a:ext cx="1656806" cy="1656806"/>
              </a:xfrm>
              <a:prstGeom prst="rect">
                <a:avLst/>
              </a:prstGeom>
            </p:spPr>
          </p:pic>
          <p:pic>
            <p:nvPicPr>
              <p:cNvPr id="22" name="Graphic 21" descr="Database outline">
                <a:extLst>
                  <a:ext uri="{FF2B5EF4-FFF2-40B4-BE49-F238E27FC236}">
                    <a16:creationId xmlns:a16="http://schemas.microsoft.com/office/drawing/2014/main" id="{6655E50E-007A-0EA3-C765-3EA1EDCD8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541726" y="3511731"/>
                <a:ext cx="657498" cy="65749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2D532C-6A5C-CE75-1D21-D20DEFDF0C13}"/>
                  </a:ext>
                </a:extLst>
              </p:cNvPr>
              <p:cNvSpPr txBox="1"/>
              <p:nvPr/>
            </p:nvSpPr>
            <p:spPr>
              <a:xfrm>
                <a:off x="10304495" y="4217013"/>
                <a:ext cx="1356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STORAGE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0885CC-A5BD-5C72-7691-61A042185010}"/>
                </a:ext>
              </a:extLst>
            </p:cNvPr>
            <p:cNvGrpSpPr/>
            <p:nvPr/>
          </p:nvGrpSpPr>
          <p:grpSpPr>
            <a:xfrm>
              <a:off x="8622229" y="2158061"/>
              <a:ext cx="1556905" cy="1354219"/>
              <a:chOff x="8747590" y="1966868"/>
              <a:chExt cx="1556905" cy="1354219"/>
            </a:xfrm>
          </p:grpSpPr>
          <p:pic>
            <p:nvPicPr>
              <p:cNvPr id="18" name="Graphic 17" descr="Camera outline">
                <a:extLst>
                  <a:ext uri="{FF2B5EF4-FFF2-40B4-BE49-F238E27FC236}">
                    <a16:creationId xmlns:a16="http://schemas.microsoft.com/office/drawing/2014/main" id="{4C385914-E519-FD2D-7AB5-062756CF5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96880" y="2279661"/>
                <a:ext cx="607615" cy="607615"/>
              </a:xfrm>
              <a:prstGeom prst="rect">
                <a:avLst/>
              </a:prstGeom>
            </p:spPr>
          </p:pic>
          <p:pic>
            <p:nvPicPr>
              <p:cNvPr id="19" name="Picture 1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2728DAF-06ED-DB5C-5FB7-55D78C205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7590" y="1966868"/>
                <a:ext cx="1177947" cy="1177947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0D5DBD-C706-F8D5-B53E-EA7610A2793F}"/>
                  </a:ext>
                </a:extLst>
              </p:cNvPr>
              <p:cNvSpPr txBox="1"/>
              <p:nvPr/>
            </p:nvSpPr>
            <p:spPr>
              <a:xfrm>
                <a:off x="9109180" y="2859422"/>
                <a:ext cx="1161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SURVEY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493472-7502-244E-4B9F-737345FDC1FE}"/>
                </a:ext>
              </a:extLst>
            </p:cNvPr>
            <p:cNvGrpSpPr/>
            <p:nvPr/>
          </p:nvGrpSpPr>
          <p:grpSpPr>
            <a:xfrm>
              <a:off x="8300240" y="4823136"/>
              <a:ext cx="2542556" cy="1500910"/>
              <a:chOff x="8300240" y="4823136"/>
              <a:chExt cx="2542556" cy="1500910"/>
            </a:xfrm>
          </p:grpSpPr>
          <p:pic>
            <p:nvPicPr>
              <p:cNvPr id="16" name="Graphic 15" descr="Computer outline">
                <a:extLst>
                  <a:ext uri="{FF2B5EF4-FFF2-40B4-BE49-F238E27FC236}">
                    <a16:creationId xmlns:a16="http://schemas.microsoft.com/office/drawing/2014/main" id="{6EB5C036-5F66-213E-977D-5019F2A4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08207" y="4823136"/>
                <a:ext cx="1326623" cy="132662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CC1D78-168A-D36D-FB7B-B3AF1F256FC4}"/>
                  </a:ext>
                </a:extLst>
              </p:cNvPr>
              <p:cNvSpPr txBox="1"/>
              <p:nvPr/>
            </p:nvSpPr>
            <p:spPr>
              <a:xfrm>
                <a:off x="8300240" y="5862381"/>
                <a:ext cx="25425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FOTOGRAMMETRY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2923E6-6EA0-D3E8-E635-FE077B45E639}"/>
                </a:ext>
              </a:extLst>
            </p:cNvPr>
            <p:cNvGrpSpPr/>
            <p:nvPr/>
          </p:nvGrpSpPr>
          <p:grpSpPr>
            <a:xfrm>
              <a:off x="7057783" y="3416058"/>
              <a:ext cx="2058769" cy="1328824"/>
              <a:chOff x="7048103" y="3396269"/>
              <a:chExt cx="2058769" cy="1328824"/>
            </a:xfrm>
          </p:grpSpPr>
          <p:pic>
            <p:nvPicPr>
              <p:cNvPr id="14" name="Picture 1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7D6EBA7-B072-A90A-3193-3E44D5CE4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4875" y="3396269"/>
                <a:ext cx="872827" cy="87282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DD99A5-0025-80F6-63F8-1EF792589943}"/>
                  </a:ext>
                </a:extLst>
              </p:cNvPr>
              <p:cNvSpPr txBox="1"/>
              <p:nvPr/>
            </p:nvSpPr>
            <p:spPr>
              <a:xfrm>
                <a:off x="7048103" y="4263428"/>
                <a:ext cx="205876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2F6EA7"/>
                    </a:solidFill>
                  </a:rPr>
                  <a:t>PRESENTATION</a:t>
                </a:r>
                <a:endParaRPr lang="en-FI" sz="2400" dirty="0">
                  <a:solidFill>
                    <a:srgbClr val="2F6EA7"/>
                  </a:solidFill>
                </a:endParaRPr>
              </a:p>
            </p:txBody>
          </p:sp>
        </p:grp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BE49149B-6D49-76D1-A67C-4992131B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25" y="404664"/>
            <a:ext cx="9753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Suomen  Meriarkeologinen  seura </a:t>
            </a:r>
            <a:r>
              <a:rPr lang="en-GB" sz="2200" dirty="0"/>
              <a:t>“</a:t>
            </a:r>
            <a:r>
              <a:rPr lang="en-GB" sz="2200" dirty="0" err="1"/>
              <a:t>pähkinänkuoressa</a:t>
            </a:r>
            <a:r>
              <a:rPr lang="en-GB" sz="2200" dirty="0"/>
              <a:t>”</a:t>
            </a:r>
            <a:endParaRPr lang="en-FI" sz="220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D33EC62-271C-8600-5107-FEBF70DEBC0B}"/>
              </a:ext>
            </a:extLst>
          </p:cNvPr>
          <p:cNvSpPr txBox="1">
            <a:spLocks/>
          </p:cNvSpPr>
          <p:nvPr/>
        </p:nvSpPr>
        <p:spPr>
          <a:xfrm>
            <a:off x="765819" y="1700808"/>
            <a:ext cx="7980387" cy="447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”kaikki” alan kenttätyökoulutus (NAS) Suomessa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”rajoittamaton” tallennustila tutkimusaineistoille verkossa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”tehokas” 3D-työasema verkossa kaikille jäsenille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lähes ”kaikkien” Suomenlahden tai Saaristomeren kulttuuriperintötutkimusten datalähde tai kenttätyöresurssi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b="1" i="1" dirty="0"/>
              <a:t>kaikki aineisto ”data”, tuotokset ”3D-mallit” ja tulokset ”tieto” on julkaistu avoimen tieteen ja datan portaalissa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000" dirty="0"/>
              <a:t>Alamme UNESCO:n ja EU:n mukaan olemaan alan johtava tutkimuslaitos ainakin Itämerellä, mutta myös Euroopassa.</a:t>
            </a:r>
            <a:endParaRPr lang="en-FI" sz="20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179F9CB-6ABA-8E71-F870-6DB850DB1C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row: Right 45">
            <a:extLst>
              <a:ext uri="{FF2B5EF4-FFF2-40B4-BE49-F238E27FC236}">
                <a16:creationId xmlns:a16="http://schemas.microsoft.com/office/drawing/2014/main" id="{33F8B68E-FB7F-1EA6-A6DF-87FBAF7A6747}"/>
              </a:ext>
            </a:extLst>
          </p:cNvPr>
          <p:cNvSpPr/>
          <p:nvPr/>
        </p:nvSpPr>
        <p:spPr>
          <a:xfrm rot="10800000">
            <a:off x="1243531" y="4927909"/>
            <a:ext cx="8734913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0CBE83-BDDB-B8F3-2C00-7DD546B0ABCC}"/>
              </a:ext>
            </a:extLst>
          </p:cNvPr>
          <p:cNvSpPr/>
          <p:nvPr/>
        </p:nvSpPr>
        <p:spPr>
          <a:xfrm>
            <a:off x="5086300" y="4927909"/>
            <a:ext cx="584271" cy="12667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100BC-ECA5-F197-F4C3-511CB9EE9177}"/>
              </a:ext>
            </a:extLst>
          </p:cNvPr>
          <p:cNvSpPr/>
          <p:nvPr/>
        </p:nvSpPr>
        <p:spPr>
          <a:xfrm>
            <a:off x="5283985" y="5062489"/>
            <a:ext cx="1329746" cy="1516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886224-1A43-4496-6203-0D3AB3D875FA}"/>
              </a:ext>
            </a:extLst>
          </p:cNvPr>
          <p:cNvSpPr/>
          <p:nvPr/>
        </p:nvSpPr>
        <p:spPr>
          <a:xfrm>
            <a:off x="6234935" y="4964148"/>
            <a:ext cx="215422" cy="10536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015E-6C63-E1DE-34FD-55FEDD91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74638"/>
            <a:ext cx="10369152" cy="634082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MAS  tutkimus</a:t>
            </a:r>
            <a:r>
              <a:rPr lang="fi-FI" b="1" dirty="0">
                <a:solidFill>
                  <a:schemeClr val="tx1"/>
                </a:solidFill>
              </a:rPr>
              <a:t>prosessi</a:t>
            </a:r>
            <a:endParaRPr lang="en-FI" b="1" dirty="0">
              <a:solidFill>
                <a:schemeClr val="tx1"/>
              </a:solidFill>
            </a:endParaRPr>
          </a:p>
        </p:txBody>
      </p:sp>
      <p:pic>
        <p:nvPicPr>
          <p:cNvPr id="9" name="Graphic 8" descr="Camera with solid fill">
            <a:extLst>
              <a:ext uri="{FF2B5EF4-FFF2-40B4-BE49-F238E27FC236}">
                <a16:creationId xmlns:a16="http://schemas.microsoft.com/office/drawing/2014/main" id="{94A83879-9FE1-F340-D961-5A288A23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1693" y="3246373"/>
            <a:ext cx="414896" cy="414896"/>
          </a:xfrm>
          <a:prstGeom prst="rect">
            <a:avLst/>
          </a:prstGeom>
        </p:spPr>
      </p:pic>
      <p:pic>
        <p:nvPicPr>
          <p:cNvPr id="5" name="Picture 4" descr="A red location pin&#10;&#10;Description automatically generated">
            <a:extLst>
              <a:ext uri="{FF2B5EF4-FFF2-40B4-BE49-F238E27FC236}">
                <a16:creationId xmlns:a16="http://schemas.microsoft.com/office/drawing/2014/main" id="{1C2524E1-3CCD-6F11-612E-A652D02A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  <a:duotone>
              <a:schemeClr val="accent4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940" y="2199987"/>
            <a:ext cx="554712" cy="6546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86368C0-F826-9FBC-1783-4F8D038BF6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777B80"/>
              </a:clrFrom>
              <a:clrTo>
                <a:srgbClr val="777B8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261" y="2957787"/>
            <a:ext cx="327291" cy="392344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AD17AB7-A9DA-CEE8-D7BF-B5927E71EBE4}"/>
              </a:ext>
            </a:extLst>
          </p:cNvPr>
          <p:cNvGrpSpPr>
            <a:grpSpLocks noChangeAspect="1"/>
          </p:cNvGrpSpPr>
          <p:nvPr/>
        </p:nvGrpSpPr>
        <p:grpSpPr>
          <a:xfrm>
            <a:off x="5159048" y="4720509"/>
            <a:ext cx="561822" cy="584675"/>
            <a:chOff x="2709001" y="4646644"/>
            <a:chExt cx="929923" cy="967748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1DC1D3D-71BD-6B16-076A-6F682812D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9001" y="4646644"/>
              <a:ext cx="647385" cy="647385"/>
            </a:xfrm>
            <a:prstGeom prst="rect">
              <a:avLst/>
            </a:prstGeom>
          </p:spPr>
        </p:pic>
        <p:pic>
          <p:nvPicPr>
            <p:cNvPr id="7" name="Graphic 6" descr="Magnifying glass with solid fill">
              <a:extLst>
                <a:ext uri="{FF2B5EF4-FFF2-40B4-BE49-F238E27FC236}">
                  <a16:creationId xmlns:a16="http://schemas.microsoft.com/office/drawing/2014/main" id="{D5F77579-5BC8-A8D4-0E5B-761F0102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24524" y="4699992"/>
              <a:ext cx="914400" cy="914400"/>
            </a:xfrm>
            <a:prstGeom prst="rect">
              <a:avLst/>
            </a:prstGeom>
          </p:spPr>
        </p:pic>
        <p:pic>
          <p:nvPicPr>
            <p:cNvPr id="110" name="Graphic 109" descr="Clock with solid fill">
              <a:extLst>
                <a:ext uri="{FF2B5EF4-FFF2-40B4-BE49-F238E27FC236}">
                  <a16:creationId xmlns:a16="http://schemas.microsoft.com/office/drawing/2014/main" id="{16F1E16D-E195-4132-A3BB-F2E1A7F2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66409" y="4753756"/>
              <a:ext cx="433159" cy="43315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14823E-BA39-C24A-321C-811CDCA5BD42}"/>
              </a:ext>
            </a:extLst>
          </p:cNvPr>
          <p:cNvSpPr txBox="1"/>
          <p:nvPr/>
        </p:nvSpPr>
        <p:spPr>
          <a:xfrm>
            <a:off x="1274156" y="1379789"/>
            <a:ext cx="1755609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Mahdollinen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muinaisjäänne</a:t>
            </a:r>
            <a:endParaRPr lang="en-FI" sz="2000" b="1" dirty="0">
              <a:solidFill>
                <a:srgbClr val="C96529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5A0FB-AD6E-E233-C158-D9CDA33A67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 contrast="100000"/>
                    </a14:imgEffect>
                  </a14:imgLayer>
                </a14:imgProps>
              </a:ext>
            </a:extLst>
          </a:blip>
          <a:srcRect l="25696" t="20759" r="25641" b="19808"/>
          <a:stretch/>
        </p:blipFill>
        <p:spPr>
          <a:xfrm>
            <a:off x="621804" y="1379973"/>
            <a:ext cx="621729" cy="621279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C424EC83-F915-F068-BF0B-FCC3C712166C}"/>
              </a:ext>
            </a:extLst>
          </p:cNvPr>
          <p:cNvSpPr/>
          <p:nvPr/>
        </p:nvSpPr>
        <p:spPr>
          <a:xfrm flipV="1">
            <a:off x="850451" y="2153965"/>
            <a:ext cx="934988" cy="576247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BB175-FD80-D7C6-4215-B5E2F8B19B25}"/>
              </a:ext>
            </a:extLst>
          </p:cNvPr>
          <p:cNvSpPr txBox="1"/>
          <p:nvPr/>
        </p:nvSpPr>
        <p:spPr>
          <a:xfrm>
            <a:off x="2363535" y="2205535"/>
            <a:ext cx="1961947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fi-FI"/>
            </a:defPPr>
            <a:lvl1pPr>
              <a:lnSpc>
                <a:spcPct val="90000"/>
              </a:lnSpc>
              <a:defRPr sz="2000" b="1">
                <a:solidFill>
                  <a:srgbClr val="C96529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fi-FI" dirty="0"/>
              <a:t>Tunnistaminen &amp;</a:t>
            </a:r>
          </a:p>
          <a:p>
            <a:r>
              <a:rPr lang="fi-FI" dirty="0"/>
              <a:t>paikantaminen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23AFAC34-17A7-C313-31B8-DE9DFC4096C2}"/>
              </a:ext>
            </a:extLst>
          </p:cNvPr>
          <p:cNvSpPr/>
          <p:nvPr/>
        </p:nvSpPr>
        <p:spPr>
          <a:xfrm flipV="1">
            <a:off x="1963134" y="2987858"/>
            <a:ext cx="934988" cy="576247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05F0E-4595-01A6-5DDC-B14A96AC0B12}"/>
              </a:ext>
            </a:extLst>
          </p:cNvPr>
          <p:cNvSpPr txBox="1"/>
          <p:nvPr/>
        </p:nvSpPr>
        <p:spPr>
          <a:xfrm>
            <a:off x="3458774" y="3038330"/>
            <a:ext cx="1700274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Kuvaaminen &amp;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näytteenotto</a:t>
            </a:r>
          </a:p>
        </p:txBody>
      </p:sp>
      <p:pic>
        <p:nvPicPr>
          <p:cNvPr id="23" name="Graphic 22" descr="Supply And Demand outline">
            <a:extLst>
              <a:ext uri="{FF2B5EF4-FFF2-40B4-BE49-F238E27FC236}">
                <a16:creationId xmlns:a16="http://schemas.microsoft.com/office/drawing/2014/main" id="{E085981E-AB98-CB8E-3722-A934BB0992B0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82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09187" y="4100607"/>
            <a:ext cx="463409" cy="463409"/>
          </a:xfrm>
          <a:prstGeom prst="rect">
            <a:avLst/>
          </a:prstGeom>
        </p:spPr>
      </p:pic>
      <p:sp>
        <p:nvSpPr>
          <p:cNvPr id="24" name="Arrow: Bent 23">
            <a:extLst>
              <a:ext uri="{FF2B5EF4-FFF2-40B4-BE49-F238E27FC236}">
                <a16:creationId xmlns:a16="http://schemas.microsoft.com/office/drawing/2014/main" id="{FA4236FA-7692-50A9-F786-41BD79BC3F54}"/>
              </a:ext>
            </a:extLst>
          </p:cNvPr>
          <p:cNvSpPr/>
          <p:nvPr/>
        </p:nvSpPr>
        <p:spPr>
          <a:xfrm flipV="1">
            <a:off x="3100583" y="3813907"/>
            <a:ext cx="934988" cy="576247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C4C7A9-CF86-FB8F-D0F8-7906FE20EF95}"/>
              </a:ext>
            </a:extLst>
          </p:cNvPr>
          <p:cNvSpPr txBox="1"/>
          <p:nvPr/>
        </p:nvSpPr>
        <p:spPr>
          <a:xfrm>
            <a:off x="4549636" y="3883634"/>
            <a:ext cx="1846980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3D-mallinnus &amp;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radiohiiliajoitus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F33F99-7E32-1F98-8954-3495D6ABE0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188" y="3758915"/>
            <a:ext cx="463409" cy="463409"/>
          </a:xfrm>
          <a:prstGeom prst="rect">
            <a:avLst/>
          </a:prstGeom>
        </p:spPr>
      </p:pic>
      <p:sp>
        <p:nvSpPr>
          <p:cNvPr id="36" name="Arrow: Bent 35">
            <a:extLst>
              <a:ext uri="{FF2B5EF4-FFF2-40B4-BE49-F238E27FC236}">
                <a16:creationId xmlns:a16="http://schemas.microsoft.com/office/drawing/2014/main" id="{9474388B-6288-800F-C17E-2D4EF89F98F3}"/>
              </a:ext>
            </a:extLst>
          </p:cNvPr>
          <p:cNvSpPr/>
          <p:nvPr/>
        </p:nvSpPr>
        <p:spPr>
          <a:xfrm flipV="1">
            <a:off x="4186581" y="4640695"/>
            <a:ext cx="934988" cy="576247"/>
          </a:xfrm>
          <a:prstGeom prst="bentArrow">
            <a:avLst/>
          </a:prstGeom>
          <a:solidFill>
            <a:srgbClr val="EAEAEA"/>
          </a:solidFill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B54F18-B024-4B10-03A8-0E25A14979B2}"/>
              </a:ext>
            </a:extLst>
          </p:cNvPr>
          <p:cNvSpPr txBox="1"/>
          <p:nvPr/>
        </p:nvSpPr>
        <p:spPr>
          <a:xfrm>
            <a:off x="5635634" y="4710422"/>
            <a:ext cx="1314784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34900"/>
                </a:solidFill>
                <a:latin typeface="Aptos Narrow" panose="020B0004020202020204" pitchFamily="34" charset="0"/>
              </a:rPr>
              <a:t> </a:t>
            </a: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Analyysi &amp;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 tulkinta</a:t>
            </a:r>
          </a:p>
        </p:txBody>
      </p:sp>
      <p:pic>
        <p:nvPicPr>
          <p:cNvPr id="17" name="Graphic 16" descr="Document with solid fill">
            <a:extLst>
              <a:ext uri="{FF2B5EF4-FFF2-40B4-BE49-F238E27FC236}">
                <a16:creationId xmlns:a16="http://schemas.microsoft.com/office/drawing/2014/main" id="{C6D3BBED-D255-B2CD-728D-B313A368A4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686" y="4560797"/>
            <a:ext cx="732847" cy="7328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4538BCE-B9CE-3FE0-CD85-47F388EC08C8}"/>
              </a:ext>
            </a:extLst>
          </p:cNvPr>
          <p:cNvSpPr txBox="1"/>
          <p:nvPr/>
        </p:nvSpPr>
        <p:spPr>
          <a:xfrm>
            <a:off x="1028729" y="4447322"/>
            <a:ext cx="2875078" cy="3711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Muinaisjäännösrekisteri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6CDB8B1-55F6-D9F6-FBB6-BF59501127D1}"/>
              </a:ext>
            </a:extLst>
          </p:cNvPr>
          <p:cNvSpPr/>
          <p:nvPr/>
        </p:nvSpPr>
        <p:spPr>
          <a:xfrm rot="16200000">
            <a:off x="88898" y="3460213"/>
            <a:ext cx="1644810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C50510-4EED-5230-962D-9516FC9DCEE5}"/>
              </a:ext>
            </a:extLst>
          </p:cNvPr>
          <p:cNvSpPr txBox="1"/>
          <p:nvPr/>
        </p:nvSpPr>
        <p:spPr>
          <a:xfrm>
            <a:off x="967114" y="3641179"/>
            <a:ext cx="1042337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Lähtötiedot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A08AB8-EC02-796F-B7AF-D0FCA4BB3BE8}"/>
              </a:ext>
            </a:extLst>
          </p:cNvPr>
          <p:cNvSpPr txBox="1"/>
          <p:nvPr/>
        </p:nvSpPr>
        <p:spPr>
          <a:xfrm>
            <a:off x="6745774" y="2864051"/>
            <a:ext cx="2362378" cy="18387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Itämeren hylkyjen ontologia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kiinteä muinaisjäänne K/E?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korjattu sijaintitieto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- 3D-malli &amp; kohdekuvaus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alustava radiohiiliajoitus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havainnot ja tulkinnat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alustava typologia 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suojelu/uhka-arvio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- kaiku, kuva ja videomateriaali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C956ED9-945A-7BBB-D871-7A89D19968BC}"/>
              </a:ext>
            </a:extLst>
          </p:cNvPr>
          <p:cNvSpPr/>
          <p:nvPr/>
        </p:nvSpPr>
        <p:spPr>
          <a:xfrm rot="10800000">
            <a:off x="3029764" y="1511751"/>
            <a:ext cx="2702395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pic>
        <p:nvPicPr>
          <p:cNvPr id="61" name="Graphic 60" descr="Graduation cap outline">
            <a:extLst>
              <a:ext uri="{FF2B5EF4-FFF2-40B4-BE49-F238E27FC236}">
                <a16:creationId xmlns:a16="http://schemas.microsoft.com/office/drawing/2014/main" id="{79541F85-151C-DC29-63AF-32715D0D46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39416" y="1152919"/>
            <a:ext cx="914400" cy="914400"/>
          </a:xfrm>
          <a:prstGeom prst="rect">
            <a:avLst/>
          </a:prstGeom>
        </p:spPr>
      </p:pic>
      <p:sp>
        <p:nvSpPr>
          <p:cNvPr id="62" name="Arrow: Right 61">
            <a:extLst>
              <a:ext uri="{FF2B5EF4-FFF2-40B4-BE49-F238E27FC236}">
                <a16:creationId xmlns:a16="http://schemas.microsoft.com/office/drawing/2014/main" id="{38F3D6F8-2B61-E632-5C4B-2C92C0C820FC}"/>
              </a:ext>
            </a:extLst>
          </p:cNvPr>
          <p:cNvSpPr/>
          <p:nvPr/>
        </p:nvSpPr>
        <p:spPr>
          <a:xfrm rot="16200000">
            <a:off x="5629354" y="3459680"/>
            <a:ext cx="2075790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76552E-6F7D-E478-6793-3B26E4424210}"/>
              </a:ext>
            </a:extLst>
          </p:cNvPr>
          <p:cNvSpPr txBox="1"/>
          <p:nvPr/>
        </p:nvSpPr>
        <p:spPr>
          <a:xfrm>
            <a:off x="1934369" y="4741447"/>
            <a:ext cx="1104790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Uudet tiedot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BEFCDD-BDC1-4F4D-B880-7F52053260EA}"/>
              </a:ext>
            </a:extLst>
          </p:cNvPr>
          <p:cNvSpPr txBox="1"/>
          <p:nvPr/>
        </p:nvSpPr>
        <p:spPr>
          <a:xfrm>
            <a:off x="3729678" y="1318934"/>
            <a:ext cx="1234056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Uudet kohteet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7BDDC9-E242-3594-F7B3-993EFD22F004}"/>
              </a:ext>
            </a:extLst>
          </p:cNvPr>
          <p:cNvSpPr txBox="1"/>
          <p:nvPr/>
        </p:nvSpPr>
        <p:spPr>
          <a:xfrm>
            <a:off x="5697092" y="1900737"/>
            <a:ext cx="2875078" cy="648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Akateeminen</a:t>
            </a:r>
          </a:p>
          <a:p>
            <a:pPr>
              <a:lnSpc>
                <a:spcPct val="90000"/>
              </a:lnSpc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tutkimus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B577304F-F3AB-9CEB-D8C9-2E886E61923B}"/>
              </a:ext>
            </a:extLst>
          </p:cNvPr>
          <p:cNvSpPr/>
          <p:nvPr/>
        </p:nvSpPr>
        <p:spPr>
          <a:xfrm rot="20356658">
            <a:off x="6825698" y="1060708"/>
            <a:ext cx="824702" cy="286238"/>
          </a:xfrm>
          <a:prstGeom prst="rightArrow">
            <a:avLst/>
          </a:prstGeom>
          <a:noFill/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8BF9303-76F2-F972-67D0-A08789B443B4}"/>
              </a:ext>
            </a:extLst>
          </p:cNvPr>
          <p:cNvSpPr txBox="1"/>
          <p:nvPr/>
        </p:nvSpPr>
        <p:spPr>
          <a:xfrm rot="20356959">
            <a:off x="6276350" y="946691"/>
            <a:ext cx="1154932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Lisätietotarve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357FCA6-3303-8F53-8FBA-89319487C9A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133" y="659722"/>
            <a:ext cx="635918" cy="64812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FD5E71C-9E59-0C69-622C-4259944494E9}"/>
              </a:ext>
            </a:extLst>
          </p:cNvPr>
          <p:cNvSpPr txBox="1"/>
          <p:nvPr/>
        </p:nvSpPr>
        <p:spPr>
          <a:xfrm>
            <a:off x="8324533" y="727126"/>
            <a:ext cx="2012667" cy="564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Kajoava tutkimus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kairaus/sahausnäytteet</a:t>
            </a:r>
            <a:endParaRPr lang="en-FI" sz="1400" dirty="0">
              <a:solidFill>
                <a:srgbClr val="C96529"/>
              </a:solidFill>
              <a:latin typeface="Aptos Narrow" panose="020B00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E9126A-E2EE-7060-1FB7-744B992FB9E3}"/>
              </a:ext>
            </a:extLst>
          </p:cNvPr>
          <p:cNvSpPr txBox="1"/>
          <p:nvPr/>
        </p:nvSpPr>
        <p:spPr>
          <a:xfrm>
            <a:off x="9173904" y="1552872"/>
            <a:ext cx="2012667" cy="5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Koekaivaukset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puolimallin tekeminen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295D1C-6E6C-B4EC-7FCE-F2C10053CDDE}"/>
              </a:ext>
            </a:extLst>
          </p:cNvPr>
          <p:cNvSpPr txBox="1"/>
          <p:nvPr/>
        </p:nvSpPr>
        <p:spPr>
          <a:xfrm>
            <a:off x="9917698" y="2385667"/>
            <a:ext cx="2362378" cy="5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Tutkimuskaivaukset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esinenostot, konservointi</a:t>
            </a:r>
          </a:p>
        </p:txBody>
      </p:sp>
      <p:pic>
        <p:nvPicPr>
          <p:cNvPr id="79" name="Graphic 78" descr="Bucket and shovel outline">
            <a:extLst>
              <a:ext uri="{FF2B5EF4-FFF2-40B4-BE49-F238E27FC236}">
                <a16:creationId xmlns:a16="http://schemas.microsoft.com/office/drawing/2014/main" id="{08150FB3-4203-1E53-C3CC-7CCD2F91EDF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50007" y="1425341"/>
            <a:ext cx="780194" cy="780194"/>
          </a:xfrm>
          <a:prstGeom prst="rect">
            <a:avLst/>
          </a:prstGeom>
        </p:spPr>
      </p:pic>
      <p:sp>
        <p:nvSpPr>
          <p:cNvPr id="80" name="Arrow: Bent 79">
            <a:extLst>
              <a:ext uri="{FF2B5EF4-FFF2-40B4-BE49-F238E27FC236}">
                <a16:creationId xmlns:a16="http://schemas.microsoft.com/office/drawing/2014/main" id="{36004F0C-F5FF-2FF0-B0BB-979BA65686B2}"/>
              </a:ext>
            </a:extLst>
          </p:cNvPr>
          <p:cNvSpPr/>
          <p:nvPr/>
        </p:nvSpPr>
        <p:spPr>
          <a:xfrm flipV="1">
            <a:off x="7948273" y="1415039"/>
            <a:ext cx="625509" cy="588865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81" name="Arrow: Bent 80">
            <a:extLst>
              <a:ext uri="{FF2B5EF4-FFF2-40B4-BE49-F238E27FC236}">
                <a16:creationId xmlns:a16="http://schemas.microsoft.com/office/drawing/2014/main" id="{D3474655-9ED3-CA60-6D2A-39B408ECE64C}"/>
              </a:ext>
            </a:extLst>
          </p:cNvPr>
          <p:cNvSpPr/>
          <p:nvPr/>
        </p:nvSpPr>
        <p:spPr>
          <a:xfrm flipV="1">
            <a:off x="8627349" y="2212589"/>
            <a:ext cx="625509" cy="588865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192C955-CE87-4D39-DBF9-02ADBD27B79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4646" y="2330145"/>
            <a:ext cx="653799" cy="612986"/>
          </a:xfrm>
          <a:prstGeom prst="rect">
            <a:avLst/>
          </a:prstGeom>
        </p:spPr>
      </p:pic>
      <p:sp>
        <p:nvSpPr>
          <p:cNvPr id="87" name="Arrow: Bent 86">
            <a:extLst>
              <a:ext uri="{FF2B5EF4-FFF2-40B4-BE49-F238E27FC236}">
                <a16:creationId xmlns:a16="http://schemas.microsoft.com/office/drawing/2014/main" id="{134959AC-6B45-2CD5-0645-9DAC2344E214}"/>
              </a:ext>
            </a:extLst>
          </p:cNvPr>
          <p:cNvSpPr/>
          <p:nvPr/>
        </p:nvSpPr>
        <p:spPr>
          <a:xfrm flipV="1">
            <a:off x="9305787" y="3010041"/>
            <a:ext cx="625509" cy="588865"/>
          </a:xfrm>
          <a:prstGeom prst="bentArrow">
            <a:avLst/>
          </a:prstGeom>
          <a:noFill/>
          <a:ln w="44450">
            <a:solidFill>
              <a:srgbClr val="C34900">
                <a:alpha val="81961"/>
              </a:srgb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F19DCF-7BA9-C360-2A62-BD1DB4906BEA}"/>
              </a:ext>
            </a:extLst>
          </p:cNvPr>
          <p:cNvSpPr txBox="1"/>
          <p:nvPr/>
        </p:nvSpPr>
        <p:spPr>
          <a:xfrm>
            <a:off x="10628756" y="3171564"/>
            <a:ext cx="1560069" cy="5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b="1" dirty="0">
                <a:solidFill>
                  <a:srgbClr val="C96529"/>
                </a:solidFill>
                <a:latin typeface="Aptos Narrow" panose="020B0004020202020204" pitchFamily="34" charset="0"/>
              </a:rPr>
              <a:t>Julkaisut</a:t>
            </a:r>
          </a:p>
          <a:p>
            <a:pPr>
              <a:lnSpc>
                <a:spcPct val="90000"/>
              </a:lnSpc>
            </a:pPr>
            <a:r>
              <a:rPr lang="fi-FI" sz="1400" dirty="0">
                <a:solidFill>
                  <a:srgbClr val="C96529"/>
                </a:solidFill>
                <a:latin typeface="Aptos Narrow" panose="020B0004020202020204" pitchFamily="34" charset="0"/>
              </a:rPr>
              <a:t>- artikkelit jne.</a:t>
            </a:r>
          </a:p>
        </p:txBody>
      </p:sp>
      <p:pic>
        <p:nvPicPr>
          <p:cNvPr id="93" name="Graphic 92" descr="Newspaper with solid fill">
            <a:extLst>
              <a:ext uri="{FF2B5EF4-FFF2-40B4-BE49-F238E27FC236}">
                <a16:creationId xmlns:a16="http://schemas.microsoft.com/office/drawing/2014/main" id="{C8C517F6-E0C5-B28B-2EEF-CABAB3628DF2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82000"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47103" y="3063724"/>
            <a:ext cx="780194" cy="78019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CE21694-0F90-6739-82A5-4D18FC56B268}"/>
              </a:ext>
            </a:extLst>
          </p:cNvPr>
          <p:cNvSpPr txBox="1"/>
          <p:nvPr/>
        </p:nvSpPr>
        <p:spPr>
          <a:xfrm rot="20356959">
            <a:off x="6627387" y="1392949"/>
            <a:ext cx="1150571" cy="2875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Tutkimuslupa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F26452B1-E28C-C71B-C89C-7BC99813E803}"/>
              </a:ext>
            </a:extLst>
          </p:cNvPr>
          <p:cNvSpPr/>
          <p:nvPr/>
        </p:nvSpPr>
        <p:spPr>
          <a:xfrm flipH="1" flipV="1">
            <a:off x="9781247" y="3907820"/>
            <a:ext cx="625509" cy="1318496"/>
          </a:xfrm>
          <a:prstGeom prst="bentArrow">
            <a:avLst/>
          </a:prstGeom>
          <a:solidFill>
            <a:srgbClr val="EAEAEA"/>
          </a:solidFill>
          <a:ln w="44450" cap="flat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rgbClr val="5F5F5F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369120-9927-6BF0-2D59-499CE892FAB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070676" y="-31439"/>
            <a:ext cx="1233931" cy="1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2079C-A31A-F9F3-E598-EDD242CA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892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DC26CD-7F04-D127-9650-F8029E7C41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336144" cy="2667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9449A-AF00-2A97-F15E-8C15BBA371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37322" y="5589037"/>
            <a:ext cx="12226147" cy="126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71D3C-38D7-E9B6-63F3-37309AED23B5}"/>
              </a:ext>
            </a:extLst>
          </p:cNvPr>
          <p:cNvSpPr txBox="1"/>
          <p:nvPr/>
        </p:nvSpPr>
        <p:spPr>
          <a:xfrm>
            <a:off x="1989956" y="2961152"/>
            <a:ext cx="8208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0" i="0" dirty="0">
                <a:solidFill>
                  <a:srgbClr val="212121"/>
                </a:solidFill>
                <a:effectLst/>
                <a:latin typeface="Inter"/>
              </a:rPr>
              <a:t>Oceans, seas, lakes, rivers and streams hide a treasure trove of heritage - from shipwrecks and artworks to everyday objects. Today, however, these underwater artefacts are in danger, due to looting, exploitation of marine resources, climate disruption, and pollution. 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latin typeface="Inter"/>
              </a:rPr>
              <a:t>UNESCO seeks to protect and raise awareness of these traces of the past, which tell a unique tale of humanity. Our 2001 Convention on the Protection of Underwater Cultural Heritage establishes a common framework for the identification, preservation and sustainability of objects that have been immersed for at least 100 years.</a:t>
            </a:r>
          </a:p>
        </p:txBody>
      </p:sp>
    </p:spTree>
    <p:extLst>
      <p:ext uri="{BB962C8B-B14F-4D97-AF65-F5344CB8AC3E}">
        <p14:creationId xmlns:p14="http://schemas.microsoft.com/office/powerpoint/2010/main" val="14004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E0EA5D-A544-6AA1-6EBE-EB2DAA5D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367109" cy="69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B97D8-FE7A-E5A3-D136-E0D26403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nner-Eurooppa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AE014E-1CEF-445D-9046-7987467E7192}" vid="{777BD952-0BA6-403A-9B35-57FEF3BF511F}"/>
    </a:ext>
  </a:extLst>
</a:theme>
</file>

<file path=ppt/theme/theme2.xml><?xml version="1.0" encoding="utf-8"?>
<a:theme xmlns:a="http://schemas.openxmlformats.org/drawingml/2006/main" name="Office-te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2d7a7-8614-4d59-90ee-c3f8887d89d7">
      <Terms xmlns="http://schemas.microsoft.com/office/infopath/2007/PartnerControls"/>
    </lcf76f155ced4ddcb4097134ff3c332f>
    <TaxCatchAll xmlns="6b330560-b009-4cf8-9004-48d722daa5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7BC373CCB59794AB3F2327BBB52999F" ma:contentTypeVersion="17" ma:contentTypeDescription="Luo uusi asiakirja." ma:contentTypeScope="" ma:versionID="fe8a94d7cf74b76a950232cbc5bde6e3">
  <xsd:schema xmlns:xsd="http://www.w3.org/2001/XMLSchema" xmlns:xs="http://www.w3.org/2001/XMLSchema" xmlns:p="http://schemas.microsoft.com/office/2006/metadata/properties" xmlns:ns2="6b330560-b009-4cf8-9004-48d722daa5bd" xmlns:ns3="3782d7a7-8614-4d59-90ee-c3f8887d89d7" targetNamespace="http://schemas.microsoft.com/office/2006/metadata/properties" ma:root="true" ma:fieldsID="8ba5f3e7aa1eb999350b2b5a368d344a" ns2:_="" ns3:_="">
    <xsd:import namespace="6b330560-b009-4cf8-9004-48d722daa5bd"/>
    <xsd:import namespace="3782d7a7-8614-4d59-90ee-c3f8887d89d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30560-b009-4cf8-9004-48d722daa5b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e981dce-66ec-48c4-8a53-1c64331f1a5a}" ma:internalName="TaxCatchAll" ma:showField="CatchAllData" ma:web="6b330560-b009-4cf8-9004-48d722daa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2d7a7-8614-4d59-90ee-c3f8887d8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d766dd6e-db3f-4047-845a-ddba57d33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6480AA-9CA0-49B7-83F6-000F09189D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99649-C136-497F-96CC-C5A5C88B8AC2}">
  <ds:schemaRefs>
    <ds:schemaRef ds:uri="3782d7a7-8614-4d59-90ee-c3f8887d89d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6b330560-b009-4cf8-9004-48d722daa5bd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B93C3C-4063-48C1-8458-F4CE6BB92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30560-b009-4cf8-9004-48d722daa5bd"/>
    <ds:schemaRef ds:uri="3782d7a7-8614-4d59-90ee-c3f8887d89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Maailmankartat-sarjan Euroopan mantereen esitys (laajakuva)</Template>
  <TotalTime>98</TotalTime>
  <Words>451</Words>
  <Application>Microsoft Office PowerPoint</Application>
  <PresentationFormat>Custom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Narrow</vt:lpstr>
      <vt:lpstr>Arial</vt:lpstr>
      <vt:lpstr>Century Gothic</vt:lpstr>
      <vt:lpstr>Courier New</vt:lpstr>
      <vt:lpstr>Inter</vt:lpstr>
      <vt:lpstr>Manner-Eurooppa 16 x 9</vt:lpstr>
      <vt:lpstr>SUOMEN MERIARKEOLOGINEN SEURA</vt:lpstr>
      <vt:lpstr>SUOMEN  MERIARKEOLOGINEN  SEURA   .</vt:lpstr>
      <vt:lpstr>Suomen  Meriarkeologinen  seura “pähkinänkuoressa”</vt:lpstr>
      <vt:lpstr>Suomen  Meriarkeologinen  seura “pähkinänkuoressa”</vt:lpstr>
      <vt:lpstr>MAS  tutkimusprosessi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Markku Luoto</cp:lastModifiedBy>
  <cp:revision>2</cp:revision>
  <dcterms:created xsi:type="dcterms:W3CDTF">2023-09-13T10:45:27Z</dcterms:created>
  <dcterms:modified xsi:type="dcterms:W3CDTF">2025-05-08T12:04:32Z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0x010100F7BC373CCB59794AB3F2327BBB52999F</vt:lpwstr>
  </property>
  <property fmtid="{D5CDD505-2E9C-101B-9397-08002B2CF9AE}" pid="3" name="MediaServiceImageTags">
    <vt:lpwstr/>
  </property>
</Properties>
</file>