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1" r:id="rId5"/>
  </p:sldMasterIdLst>
  <p:sldIdLst>
    <p:sldId id="467" r:id="rId6"/>
    <p:sldId id="488" r:id="rId7"/>
    <p:sldId id="489" r:id="rId8"/>
    <p:sldId id="462" r:id="rId9"/>
    <p:sldId id="461" r:id="rId10"/>
    <p:sldId id="468" r:id="rId11"/>
    <p:sldId id="473" r:id="rId12"/>
    <p:sldId id="463" r:id="rId13"/>
    <p:sldId id="474" r:id="rId14"/>
    <p:sldId id="478" r:id="rId15"/>
    <p:sldId id="481" r:id="rId16"/>
    <p:sldId id="482" r:id="rId17"/>
    <p:sldId id="479" r:id="rId18"/>
    <p:sldId id="480" r:id="rId19"/>
    <p:sldId id="483" r:id="rId20"/>
    <p:sldId id="484" r:id="rId21"/>
    <p:sldId id="485" r:id="rId22"/>
    <p:sldId id="486" r:id="rId23"/>
    <p:sldId id="487" r:id="rId24"/>
    <p:sldId id="477" r:id="rId25"/>
    <p:sldId id="370" r:id="rId26"/>
    <p:sldId id="371" r:id="rId27"/>
    <p:sldId id="472" r:id="rId28"/>
    <p:sldId id="378" r:id="rId29"/>
    <p:sldId id="373" r:id="rId30"/>
    <p:sldId id="465" r:id="rId31"/>
    <p:sldId id="471" r:id="rId32"/>
    <p:sldId id="496" r:id="rId33"/>
    <p:sldId id="503" r:id="rId34"/>
    <p:sldId id="504" r:id="rId35"/>
    <p:sldId id="490" r:id="rId36"/>
    <p:sldId id="498" r:id="rId37"/>
    <p:sldId id="505" r:id="rId38"/>
    <p:sldId id="50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1E2"/>
    <a:srgbClr val="006790"/>
    <a:srgbClr val="CAE7EB"/>
    <a:srgbClr val="B3B3B3"/>
    <a:srgbClr val="CAE6FF"/>
    <a:srgbClr val="E5F3FF"/>
    <a:srgbClr val="004469"/>
    <a:srgbClr val="014C73"/>
    <a:srgbClr val="005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6122" autoAdjust="0"/>
  </p:normalViewPr>
  <p:slideViewPr>
    <p:cSldViewPr snapToGrid="0">
      <p:cViewPr varScale="1">
        <p:scale>
          <a:sx n="109" d="100"/>
          <a:sy n="109" d="100"/>
        </p:scale>
        <p:origin x="288" y="11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ku Luoto" userId="b3b20cbc-5cc8-42e7-9c61-235185e3835c" providerId="ADAL" clId="{00163C2A-1FD4-4F33-AB18-2C80630BDA3C}"/>
    <pc:docChg chg="delSld">
      <pc:chgData name="Markku Luoto" userId="b3b20cbc-5cc8-42e7-9c61-235185e3835c" providerId="ADAL" clId="{00163C2A-1FD4-4F33-AB18-2C80630BDA3C}" dt="2025-04-13T20:25:32.150" v="5" actId="47"/>
      <pc:docMkLst>
        <pc:docMk/>
      </pc:docMkLst>
      <pc:sldChg chg="del">
        <pc:chgData name="Markku Luoto" userId="b3b20cbc-5cc8-42e7-9c61-235185e3835c" providerId="ADAL" clId="{00163C2A-1FD4-4F33-AB18-2C80630BDA3C}" dt="2025-04-13T20:23:19.179" v="0" actId="47"/>
        <pc:sldMkLst>
          <pc:docMk/>
          <pc:sldMk cId="2668142831" sldId="491"/>
        </pc:sldMkLst>
      </pc:sldChg>
      <pc:sldChg chg="del">
        <pc:chgData name="Markku Luoto" userId="b3b20cbc-5cc8-42e7-9c61-235185e3835c" providerId="ADAL" clId="{00163C2A-1FD4-4F33-AB18-2C80630BDA3C}" dt="2025-04-13T20:23:23.308" v="1" actId="47"/>
        <pc:sldMkLst>
          <pc:docMk/>
          <pc:sldMk cId="3910427192" sldId="492"/>
        </pc:sldMkLst>
      </pc:sldChg>
      <pc:sldChg chg="del">
        <pc:chgData name="Markku Luoto" userId="b3b20cbc-5cc8-42e7-9c61-235185e3835c" providerId="ADAL" clId="{00163C2A-1FD4-4F33-AB18-2C80630BDA3C}" dt="2025-04-13T20:23:30.994" v="3" actId="47"/>
        <pc:sldMkLst>
          <pc:docMk/>
          <pc:sldMk cId="745650634" sldId="493"/>
        </pc:sldMkLst>
      </pc:sldChg>
      <pc:sldChg chg="del">
        <pc:chgData name="Markku Luoto" userId="b3b20cbc-5cc8-42e7-9c61-235185e3835c" providerId="ADAL" clId="{00163C2A-1FD4-4F33-AB18-2C80630BDA3C}" dt="2025-04-13T20:25:32.150" v="5" actId="47"/>
        <pc:sldMkLst>
          <pc:docMk/>
          <pc:sldMk cId="1077793896" sldId="494"/>
        </pc:sldMkLst>
      </pc:sldChg>
      <pc:sldChg chg="del">
        <pc:chgData name="Markku Luoto" userId="b3b20cbc-5cc8-42e7-9c61-235185e3835c" providerId="ADAL" clId="{00163C2A-1FD4-4F33-AB18-2C80630BDA3C}" dt="2025-04-13T20:23:24.862" v="2" actId="47"/>
        <pc:sldMkLst>
          <pc:docMk/>
          <pc:sldMk cId="792465868" sldId="499"/>
        </pc:sldMkLst>
      </pc:sldChg>
      <pc:sldChg chg="del">
        <pc:chgData name="Markku Luoto" userId="b3b20cbc-5cc8-42e7-9c61-235185e3835c" providerId="ADAL" clId="{00163C2A-1FD4-4F33-AB18-2C80630BDA3C}" dt="2025-04-13T20:23:34.746" v="4" actId="47"/>
        <pc:sldMkLst>
          <pc:docMk/>
          <pc:sldMk cId="2912907057" sldId="5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7" indent="0" algn="ctr">
              <a:buNone/>
              <a:defRPr sz="2000"/>
            </a:lvl2pPr>
            <a:lvl3pPr marL="914374" indent="0" algn="ctr">
              <a:buNone/>
              <a:defRPr sz="1800"/>
            </a:lvl3pPr>
            <a:lvl4pPr marL="1371561" indent="0" algn="ctr">
              <a:buNone/>
              <a:defRPr sz="1600"/>
            </a:lvl4pPr>
            <a:lvl5pPr marL="1828748" indent="0" algn="ctr">
              <a:buNone/>
              <a:defRPr sz="1600"/>
            </a:lvl5pPr>
            <a:lvl6pPr marL="2285935" indent="0" algn="ctr">
              <a:buNone/>
              <a:defRPr sz="1600"/>
            </a:lvl6pPr>
            <a:lvl7pPr marL="2743122" indent="0" algn="ctr">
              <a:buNone/>
              <a:defRPr sz="1600"/>
            </a:lvl7pPr>
            <a:lvl8pPr marL="3200309" indent="0" algn="ctr">
              <a:buNone/>
              <a:defRPr sz="1600"/>
            </a:lvl8pPr>
            <a:lvl9pPr marL="36574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1018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14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557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85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5" indent="0">
              <a:buNone/>
              <a:defRPr sz="1600" b="1"/>
            </a:lvl6pPr>
            <a:lvl7pPr marL="2743122" indent="0">
              <a:buNone/>
              <a:defRPr sz="1600" b="1"/>
            </a:lvl7pPr>
            <a:lvl8pPr marL="3200309" indent="0">
              <a:buNone/>
              <a:defRPr sz="1600" b="1"/>
            </a:lvl8pPr>
            <a:lvl9pPr marL="36574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5" indent="0">
              <a:buNone/>
              <a:defRPr sz="1600" b="1"/>
            </a:lvl6pPr>
            <a:lvl7pPr marL="2743122" indent="0">
              <a:buNone/>
              <a:defRPr sz="1600" b="1"/>
            </a:lvl7pPr>
            <a:lvl8pPr marL="3200309" indent="0">
              <a:buNone/>
              <a:defRPr sz="1600" b="1"/>
            </a:lvl8pPr>
            <a:lvl9pPr marL="36574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84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39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3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4" indent="0">
              <a:buNone/>
              <a:defRPr sz="1200"/>
            </a:lvl3pPr>
            <a:lvl4pPr marL="1371561" indent="0">
              <a:buNone/>
              <a:defRPr sz="1000"/>
            </a:lvl4pPr>
            <a:lvl5pPr marL="1828748" indent="0">
              <a:buNone/>
              <a:defRPr sz="1000"/>
            </a:lvl5pPr>
            <a:lvl6pPr marL="2285935" indent="0">
              <a:buNone/>
              <a:defRPr sz="1000"/>
            </a:lvl6pPr>
            <a:lvl7pPr marL="2743122" indent="0">
              <a:buNone/>
              <a:defRPr sz="1000"/>
            </a:lvl7pPr>
            <a:lvl8pPr marL="3200309" indent="0">
              <a:buNone/>
              <a:defRPr sz="1000"/>
            </a:lvl8pPr>
            <a:lvl9pPr marL="36574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736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0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4" indent="0">
              <a:buNone/>
              <a:defRPr sz="2400"/>
            </a:lvl3pPr>
            <a:lvl4pPr marL="1371561" indent="0">
              <a:buNone/>
              <a:defRPr sz="2000"/>
            </a:lvl4pPr>
            <a:lvl5pPr marL="1828748" indent="0">
              <a:buNone/>
              <a:defRPr sz="2000"/>
            </a:lvl5pPr>
            <a:lvl6pPr marL="2285935" indent="0">
              <a:buNone/>
              <a:defRPr sz="2000"/>
            </a:lvl6pPr>
            <a:lvl7pPr marL="2743122" indent="0">
              <a:buNone/>
              <a:defRPr sz="2000"/>
            </a:lvl7pPr>
            <a:lvl8pPr marL="3200309" indent="0">
              <a:buNone/>
              <a:defRPr sz="2000"/>
            </a:lvl8pPr>
            <a:lvl9pPr marL="36574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4" indent="0">
              <a:buNone/>
              <a:defRPr sz="1200"/>
            </a:lvl3pPr>
            <a:lvl4pPr marL="1371561" indent="0">
              <a:buNone/>
              <a:defRPr sz="1000"/>
            </a:lvl4pPr>
            <a:lvl5pPr marL="1828748" indent="0">
              <a:buNone/>
              <a:defRPr sz="1000"/>
            </a:lvl5pPr>
            <a:lvl6pPr marL="2285935" indent="0">
              <a:buNone/>
              <a:defRPr sz="1000"/>
            </a:lvl6pPr>
            <a:lvl7pPr marL="2743122" indent="0">
              <a:buNone/>
              <a:defRPr sz="1000"/>
            </a:lvl7pPr>
            <a:lvl8pPr marL="3200309" indent="0">
              <a:buNone/>
              <a:defRPr sz="1000"/>
            </a:lvl8pPr>
            <a:lvl9pPr marL="36574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45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790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80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3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932-21D0-46DC-ABFB-A5CAAAA651D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6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5A5C-96A5-4B4B-8AA0-DBF68BA1AFA1}" type="datetimeFigureOut">
              <a:rPr lang="fi-FI" smtClean="0"/>
              <a:t>13.4.2025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68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3" indent="-228593" algn="l" defTabSz="9143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0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8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5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2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9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4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8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5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2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9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6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emf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emf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4B89B24-D6BB-4B4E-BD1F-A299AE63E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760" y="738971"/>
            <a:ext cx="5434403" cy="53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F309B-ED60-5F73-01EB-C9920118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2774900-98FC-AAE3-5559-6A8115965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48471D-E295-79B5-5C90-16C2A9582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90692DC-BBFC-4AB5-1B27-28666B2DC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30A25570-D045-75E6-DD1A-A5CA4FDF9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5" y="0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AB911F-0FF8-0931-B690-6E18ABCF4C6A}"/>
              </a:ext>
            </a:extLst>
          </p:cNvPr>
          <p:cNvSpPr/>
          <p:nvPr/>
        </p:nvSpPr>
        <p:spPr>
          <a:xfrm>
            <a:off x="6483094" y="2510888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51A2B3-302D-D07F-838F-5868DC6750FD}"/>
              </a:ext>
            </a:extLst>
          </p:cNvPr>
          <p:cNvSpPr/>
          <p:nvPr/>
        </p:nvSpPr>
        <p:spPr>
          <a:xfrm>
            <a:off x="5394960" y="4992624"/>
            <a:ext cx="1160928" cy="1252368"/>
          </a:xfrm>
          <a:custGeom>
            <a:avLst/>
            <a:gdLst>
              <a:gd name="connsiteX0" fmla="*/ 0 w 1160928"/>
              <a:gd name="connsiteY0" fmla="*/ 626184 h 1252368"/>
              <a:gd name="connsiteX1" fmla="*/ 580464 w 1160928"/>
              <a:gd name="connsiteY1" fmla="*/ 0 h 1252368"/>
              <a:gd name="connsiteX2" fmla="*/ 1160928 w 1160928"/>
              <a:gd name="connsiteY2" fmla="*/ 626184 h 1252368"/>
              <a:gd name="connsiteX3" fmla="*/ 580464 w 1160928"/>
              <a:gd name="connsiteY3" fmla="*/ 1252368 h 1252368"/>
              <a:gd name="connsiteX4" fmla="*/ 0 w 1160928"/>
              <a:gd name="connsiteY4" fmla="*/ 626184 h 125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928" h="1252368" extrusionOk="0">
                <a:moveTo>
                  <a:pt x="0" y="626184"/>
                </a:moveTo>
                <a:cubicBezTo>
                  <a:pt x="11655" y="239398"/>
                  <a:pt x="253163" y="24830"/>
                  <a:pt x="580464" y="0"/>
                </a:cubicBezTo>
                <a:cubicBezTo>
                  <a:pt x="900071" y="27715"/>
                  <a:pt x="1106710" y="294419"/>
                  <a:pt x="1160928" y="626184"/>
                </a:cubicBezTo>
                <a:cubicBezTo>
                  <a:pt x="1253689" y="977049"/>
                  <a:pt x="949603" y="1268697"/>
                  <a:pt x="580464" y="1252368"/>
                </a:cubicBezTo>
                <a:cubicBezTo>
                  <a:pt x="203288" y="1316555"/>
                  <a:pt x="10896" y="915381"/>
                  <a:pt x="0" y="62618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258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23E184-B1EC-EA89-10F6-3CC352E3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922AB2B-B2AB-2317-B657-D02E552A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DA786C-6D7F-11A1-946E-66A40FEF4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B87D7AA-ACE8-80B1-70B1-18688AC4DE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50B6FA2-3EAE-F449-657D-C90E7A26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6" y="0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B21791-2F82-76B3-42B4-D3352B166F05}"/>
              </a:ext>
            </a:extLst>
          </p:cNvPr>
          <p:cNvSpPr/>
          <p:nvPr/>
        </p:nvSpPr>
        <p:spPr>
          <a:xfrm>
            <a:off x="2150362" y="4796888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80B8BD-A4E1-70FF-A4EE-74904A93B27F}"/>
              </a:ext>
            </a:extLst>
          </p:cNvPr>
          <p:cNvSpPr/>
          <p:nvPr/>
        </p:nvSpPr>
        <p:spPr>
          <a:xfrm>
            <a:off x="6455664" y="4873235"/>
            <a:ext cx="786384" cy="805189"/>
          </a:xfrm>
          <a:custGeom>
            <a:avLst/>
            <a:gdLst>
              <a:gd name="connsiteX0" fmla="*/ 0 w 786384"/>
              <a:gd name="connsiteY0" fmla="*/ 402595 h 805189"/>
              <a:gd name="connsiteX1" fmla="*/ 393192 w 786384"/>
              <a:gd name="connsiteY1" fmla="*/ 0 h 805189"/>
              <a:gd name="connsiteX2" fmla="*/ 786384 w 786384"/>
              <a:gd name="connsiteY2" fmla="*/ 402595 h 805189"/>
              <a:gd name="connsiteX3" fmla="*/ 393192 w 786384"/>
              <a:gd name="connsiteY3" fmla="*/ 805190 h 805189"/>
              <a:gd name="connsiteX4" fmla="*/ 0 w 786384"/>
              <a:gd name="connsiteY4" fmla="*/ 402595 h 80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384" h="805189" extrusionOk="0">
                <a:moveTo>
                  <a:pt x="0" y="402595"/>
                </a:moveTo>
                <a:cubicBezTo>
                  <a:pt x="2748" y="170593"/>
                  <a:pt x="161334" y="54327"/>
                  <a:pt x="393192" y="0"/>
                </a:cubicBezTo>
                <a:cubicBezTo>
                  <a:pt x="610142" y="5798"/>
                  <a:pt x="772053" y="183966"/>
                  <a:pt x="786384" y="402595"/>
                </a:cubicBezTo>
                <a:cubicBezTo>
                  <a:pt x="826852" y="627138"/>
                  <a:pt x="629009" y="811466"/>
                  <a:pt x="393192" y="805190"/>
                </a:cubicBezTo>
                <a:cubicBezTo>
                  <a:pt x="135997" y="850603"/>
                  <a:pt x="5512" y="596291"/>
                  <a:pt x="0" y="402595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17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EFD93-5BFA-AF29-3A33-15C20952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890207-F295-BA11-8D50-EF6571748B19}"/>
              </a:ext>
            </a:extLst>
          </p:cNvPr>
          <p:cNvGrpSpPr/>
          <p:nvPr/>
        </p:nvGrpSpPr>
        <p:grpSpPr>
          <a:xfrm>
            <a:off x="-3793950" y="-1642062"/>
            <a:ext cx="16298771" cy="8500062"/>
            <a:chOff x="348917" y="-1806654"/>
            <a:chExt cx="16298771" cy="8500062"/>
          </a:xfrm>
        </p:grpSpPr>
        <p:pic>
          <p:nvPicPr>
            <p:cNvPr id="11" name="Picture 10" descr="Aerial view of a city and a river&#10;&#10;Description automatically generated">
              <a:extLst>
                <a:ext uri="{FF2B5EF4-FFF2-40B4-BE49-F238E27FC236}">
                  <a16:creationId xmlns:a16="http://schemas.microsoft.com/office/drawing/2014/main" id="{6BD7CE14-84DC-E001-4138-CE61DDC7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2867" y="-164592"/>
              <a:ext cx="10657197" cy="6858000"/>
            </a:xfrm>
            <a:prstGeom prst="rect">
              <a:avLst/>
            </a:prstGeom>
          </p:spPr>
        </p:pic>
        <p:pic>
          <p:nvPicPr>
            <p:cNvPr id="3" name="Picture 2" descr="Aerial view of a city and a river&#10;&#10;Description automatically generated">
              <a:extLst>
                <a:ext uri="{FF2B5EF4-FFF2-40B4-BE49-F238E27FC236}">
                  <a16:creationId xmlns:a16="http://schemas.microsoft.com/office/drawing/2014/main" id="{D1E7D21D-965F-8950-A0A2-61286661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491" y="-164592"/>
              <a:ext cx="10657197" cy="6858000"/>
            </a:xfrm>
            <a:prstGeom prst="rect">
              <a:avLst/>
            </a:prstGeom>
          </p:spPr>
        </p:pic>
        <p:pic>
          <p:nvPicPr>
            <p:cNvPr id="9" name="Picture 8" descr="An aerial view of islands in the water&#10;&#10;Description automatically generated">
              <a:extLst>
                <a:ext uri="{FF2B5EF4-FFF2-40B4-BE49-F238E27FC236}">
                  <a16:creationId xmlns:a16="http://schemas.microsoft.com/office/drawing/2014/main" id="{971B11F4-4DE0-0483-CF66-FF44713E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917" y="-1806654"/>
              <a:ext cx="5641574" cy="5610543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ABF294C-BBAD-7394-76A3-3A8DD98FA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197" y="161599"/>
            <a:ext cx="1432959" cy="14186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16D1A2-49B5-1A8C-DFB3-D0D470AACEA1}"/>
              </a:ext>
            </a:extLst>
          </p:cNvPr>
          <p:cNvSpPr/>
          <p:nvPr/>
        </p:nvSpPr>
        <p:spPr>
          <a:xfrm>
            <a:off x="104994" y="5534196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HELSINKI</a:t>
            </a: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ED873D-60AE-2951-6F2D-DAAB0B3AB734}"/>
              </a:ext>
            </a:extLst>
          </p:cNvPr>
          <p:cNvSpPr/>
          <p:nvPr/>
        </p:nvSpPr>
        <p:spPr>
          <a:xfrm>
            <a:off x="11873" y="1949878"/>
            <a:ext cx="1522930" cy="1370838"/>
          </a:xfrm>
          <a:custGeom>
            <a:avLst/>
            <a:gdLst>
              <a:gd name="connsiteX0" fmla="*/ 0 w 1522930"/>
              <a:gd name="connsiteY0" fmla="*/ 685419 h 1370838"/>
              <a:gd name="connsiteX1" fmla="*/ 761465 w 1522930"/>
              <a:gd name="connsiteY1" fmla="*/ 0 h 1370838"/>
              <a:gd name="connsiteX2" fmla="*/ 1522930 w 1522930"/>
              <a:gd name="connsiteY2" fmla="*/ 685419 h 1370838"/>
              <a:gd name="connsiteX3" fmla="*/ 761465 w 1522930"/>
              <a:gd name="connsiteY3" fmla="*/ 1370838 h 1370838"/>
              <a:gd name="connsiteX4" fmla="*/ 0 w 1522930"/>
              <a:gd name="connsiteY4" fmla="*/ 685419 h 137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930" h="1370838" extrusionOk="0">
                <a:moveTo>
                  <a:pt x="0" y="685419"/>
                </a:moveTo>
                <a:cubicBezTo>
                  <a:pt x="11529" y="266361"/>
                  <a:pt x="319332" y="79760"/>
                  <a:pt x="761465" y="0"/>
                </a:cubicBezTo>
                <a:cubicBezTo>
                  <a:pt x="1179305" y="77038"/>
                  <a:pt x="1441160" y="328088"/>
                  <a:pt x="1522930" y="685419"/>
                </a:cubicBezTo>
                <a:cubicBezTo>
                  <a:pt x="1636641" y="1070135"/>
                  <a:pt x="1256315" y="1395824"/>
                  <a:pt x="761465" y="1370838"/>
                </a:cubicBezTo>
                <a:cubicBezTo>
                  <a:pt x="318093" y="1396726"/>
                  <a:pt x="18122" y="969773"/>
                  <a:pt x="0" y="685419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43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2C669-04EE-E3EF-A0AD-F0505E0B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A862E34B-7645-1C12-814A-56A8E98BC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6867FB1-97C3-5E23-4974-4E5818EC7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C79B26C-D15F-21D1-39E5-665D5C14D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erial view of a city and a marina&#10;&#10;Description automatically generated">
            <a:extLst>
              <a:ext uri="{FF2B5EF4-FFF2-40B4-BE49-F238E27FC236}">
                <a16:creationId xmlns:a16="http://schemas.microsoft.com/office/drawing/2014/main" id="{337FED97-721F-29F4-0273-4A828585CC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5" y="10552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E3007F-4A72-1FA5-89D4-57902FF86ADF}"/>
              </a:ext>
            </a:extLst>
          </p:cNvPr>
          <p:cNvSpPr/>
          <p:nvPr/>
        </p:nvSpPr>
        <p:spPr>
          <a:xfrm>
            <a:off x="6345934" y="856871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47B002-8FB3-CB00-4BF1-9B70143B343E}"/>
              </a:ext>
            </a:extLst>
          </p:cNvPr>
          <p:cNvSpPr/>
          <p:nvPr/>
        </p:nvSpPr>
        <p:spPr>
          <a:xfrm>
            <a:off x="7680960" y="2907792"/>
            <a:ext cx="2880000" cy="2880000"/>
          </a:xfrm>
          <a:custGeom>
            <a:avLst/>
            <a:gdLst>
              <a:gd name="connsiteX0" fmla="*/ 0 w 2880000"/>
              <a:gd name="connsiteY0" fmla="*/ 1440000 h 2880000"/>
              <a:gd name="connsiteX1" fmla="*/ 1440000 w 2880000"/>
              <a:gd name="connsiteY1" fmla="*/ 0 h 2880000"/>
              <a:gd name="connsiteX2" fmla="*/ 2880000 w 2880000"/>
              <a:gd name="connsiteY2" fmla="*/ 1440000 h 2880000"/>
              <a:gd name="connsiteX3" fmla="*/ 1440000 w 2880000"/>
              <a:gd name="connsiteY3" fmla="*/ 2880000 h 2880000"/>
              <a:gd name="connsiteX4" fmla="*/ 0 w 2880000"/>
              <a:gd name="connsiteY4" fmla="*/ 144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 extrusionOk="0">
                <a:moveTo>
                  <a:pt x="0" y="1440000"/>
                </a:moveTo>
                <a:cubicBezTo>
                  <a:pt x="58357" y="439643"/>
                  <a:pt x="599891" y="165600"/>
                  <a:pt x="1440000" y="0"/>
                </a:cubicBezTo>
                <a:cubicBezTo>
                  <a:pt x="2230125" y="147018"/>
                  <a:pt x="2692612" y="693328"/>
                  <a:pt x="2880000" y="1440000"/>
                </a:cubicBezTo>
                <a:cubicBezTo>
                  <a:pt x="2920084" y="2237465"/>
                  <a:pt x="2271023" y="2892016"/>
                  <a:pt x="1440000" y="2880000"/>
                </a:cubicBezTo>
                <a:cubicBezTo>
                  <a:pt x="540156" y="2998580"/>
                  <a:pt x="25899" y="2100676"/>
                  <a:pt x="0" y="14400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261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30001-4A2C-94F3-DE33-038C15107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4A9ED90-BA72-088F-BF2F-569DA8875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95CB87-F080-8C4E-383B-9C395437E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9DC4564-1164-61F4-8EE9-E9413CE7C7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8" name="Picture 7" descr="A aerial view of a city&#10;&#10;Description automatically generated">
            <a:extLst>
              <a:ext uri="{FF2B5EF4-FFF2-40B4-BE49-F238E27FC236}">
                <a16:creationId xmlns:a16="http://schemas.microsoft.com/office/drawing/2014/main" id="{46FAA199-FA4F-7AF4-C9C6-5CC09678D5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695" y="-10552"/>
            <a:ext cx="9436608" cy="6879104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D3567A-3598-9868-82F8-688AC59B3C63}"/>
              </a:ext>
            </a:extLst>
          </p:cNvPr>
          <p:cNvSpPr/>
          <p:nvPr/>
        </p:nvSpPr>
        <p:spPr>
          <a:xfrm>
            <a:off x="2667721" y="5534561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HELSINKI</a:t>
            </a: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3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FCB8E-7EB0-F971-4553-F3E0D895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E73E2CF-B039-9EFE-61F5-F00C619A1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49B0A5-F266-D855-778D-3DAB2C447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643FDED-D461-0D4A-E628-83C0F5F3EA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 building with a glass roof&#10;&#10;Description automatically generated with medium confidence">
            <a:extLst>
              <a:ext uri="{FF2B5EF4-FFF2-40B4-BE49-F238E27FC236}">
                <a16:creationId xmlns:a16="http://schemas.microsoft.com/office/drawing/2014/main" id="{FD35B97A-6D60-1002-14D4-DCCB8C7082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779" y="0"/>
            <a:ext cx="9514442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774DB8-CA01-7B08-CCC0-EAB2DD22C817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41552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43780-0ED7-2480-B9B3-E037EECB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A9352A7B-0E99-0AA6-B544-1FE52FFB3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4C0747-859A-3030-8836-1D0C5DB04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4ACE5FA-978D-FC59-5801-B9604C544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5" name="Picture 4" descr="A building with fish tank in the water&#10;&#10;Description automatically generated">
            <a:extLst>
              <a:ext uri="{FF2B5EF4-FFF2-40B4-BE49-F238E27FC236}">
                <a16:creationId xmlns:a16="http://schemas.microsoft.com/office/drawing/2014/main" id="{EA0D624C-F462-614C-BFE8-02A0B800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7376" b="17549"/>
          <a:stretch/>
        </p:blipFill>
        <p:spPr>
          <a:xfrm>
            <a:off x="1317500" y="0"/>
            <a:ext cx="955593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C65C6F-2524-EE9A-2B50-A780E320CA92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18218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4D469-2E9D-7D89-3B9F-4E764D5C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FDA7D50-CD25-C533-2C67-FA6FD18A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18EF25-D0E7-8CD4-219D-B1ED0257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052EB9B-D8A5-C6BF-575A-5DE945AB0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 building with a glass roof&#10;&#10;Description automatically generated with medium confidence">
            <a:extLst>
              <a:ext uri="{FF2B5EF4-FFF2-40B4-BE49-F238E27FC236}">
                <a16:creationId xmlns:a16="http://schemas.microsoft.com/office/drawing/2014/main" id="{F98FAB72-ED6E-4096-BFCA-A640556184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6782" b="15708"/>
          <a:stretch/>
        </p:blipFill>
        <p:spPr>
          <a:xfrm>
            <a:off x="1329488" y="10552"/>
            <a:ext cx="9533021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659D6-4B00-9177-2729-CCB9B2E71A65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1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C997C-8AD1-89F2-7187-59FC65E80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1F18675-5FC8-D546-996C-81AFA7DDB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635FAAF-FC98-7BA4-4B81-7DFD2AE0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241DA3F-491A-807B-211A-B8B3C01C88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People looking at a glass wall with people and a ship in it&#10;&#10;Description automatically generated">
            <a:extLst>
              <a:ext uri="{FF2B5EF4-FFF2-40B4-BE49-F238E27FC236}">
                <a16:creationId xmlns:a16="http://schemas.microsoft.com/office/drawing/2014/main" id="{9E07731F-5628-6DD0-8539-02BF5B538E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6776" b="4808"/>
          <a:stretch/>
        </p:blipFill>
        <p:spPr>
          <a:xfrm>
            <a:off x="1333500" y="-10554"/>
            <a:ext cx="9525000" cy="686855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828324-907F-46C0-CEF6-7DD442A963F4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29044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10086-FA93-AC4D-0F3C-C84BDD4F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288E6B1-CA35-8BF9-9D0E-5C9074765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9F3072-2674-4794-FA35-586BBFAF8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92CEE56-EBE7-85CA-EF07-4B56012F5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10" name="Picture 9" descr="A person and child looking at a scuba diver&#10;&#10;Description automatically generated">
            <a:extLst>
              <a:ext uri="{FF2B5EF4-FFF2-40B4-BE49-F238E27FC236}">
                <a16:creationId xmlns:a16="http://schemas.microsoft.com/office/drawing/2014/main" id="{E413EBB5-96BC-CAF3-675F-5CBB16B9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20" y="0"/>
            <a:ext cx="943275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F0B15-977A-D705-8728-EBA9C7817B3A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35731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75F4D3-D50E-3E5E-694A-155E3E62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7D2230D-16B7-5151-C4F9-392FB79A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47F9C8-8C76-2BE9-A664-A5E2A42A5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D17824DF-B6A0-F494-3648-8012C876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0EC754-1EB6-472C-8B1E-0BF2F374B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871B63-FACD-77CB-6735-DD4AFC2B4B36}"/>
              </a:ext>
            </a:extLst>
          </p:cNvPr>
          <p:cNvGrpSpPr/>
          <p:nvPr/>
        </p:nvGrpSpPr>
        <p:grpSpPr>
          <a:xfrm>
            <a:off x="1939830" y="-2457449"/>
            <a:ext cx="8312340" cy="11877673"/>
            <a:chOff x="1939830" y="-2457449"/>
            <a:chExt cx="8312340" cy="11877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A364AA-B521-B707-CE44-E8791E1FC802}"/>
                </a:ext>
              </a:extLst>
            </p:cNvPr>
            <p:cNvSpPr/>
            <p:nvPr/>
          </p:nvSpPr>
          <p:spPr>
            <a:xfrm>
              <a:off x="1939830" y="581025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131476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Meriarkeologinen </a:t>
              </a:r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instituutti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373C95-9208-9A2B-A205-479B3838D287}"/>
                </a:ext>
              </a:extLst>
            </p:cNvPr>
            <p:cNvSpPr/>
            <p:nvPr/>
          </p:nvSpPr>
          <p:spPr>
            <a:xfrm>
              <a:off x="1939830" y="-2457449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Hylkyakvaario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B4B8AD-ABFE-9B16-5B83-D7C778A6C3D4}"/>
              </a:ext>
            </a:extLst>
          </p:cNvPr>
          <p:cNvSpPr txBox="1"/>
          <p:nvPr/>
        </p:nvSpPr>
        <p:spPr>
          <a:xfrm>
            <a:off x="5629080" y="2613392"/>
            <a:ext cx="10887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&amp;</a:t>
            </a:r>
            <a:endParaRPr lang="en-FI" sz="10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221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138E2-13D9-214E-76E1-687AF31F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86A590-9A09-3C46-F482-CA21A7A1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9E22F4F-C2F7-3BE7-DBA7-0A25CB46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931E537-586E-4634-AFC5-3106F37E9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erial view of a city and a marina&#10;&#10;Description automatically generated">
            <a:extLst>
              <a:ext uri="{FF2B5EF4-FFF2-40B4-BE49-F238E27FC236}">
                <a16:creationId xmlns:a16="http://schemas.microsoft.com/office/drawing/2014/main" id="{5318CA25-F621-7B2E-AA06-FDC4163BBF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5" y="10552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52A21DA-A279-081C-DF3A-903FE2CB94A3}"/>
              </a:ext>
            </a:extLst>
          </p:cNvPr>
          <p:cNvSpPr/>
          <p:nvPr/>
        </p:nvSpPr>
        <p:spPr>
          <a:xfrm>
            <a:off x="1374649" y="-566928"/>
            <a:ext cx="6333744" cy="8010144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Merellinen strategia jalkautettiin kuluvalla valtuustokaudella, Vili Tuomisto vetää…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Hernesaaren kaava hylättiin liikenne-järjestelyiden takia, mutta sai kritiikkiä myös purjehduksen ja veneilyn ylipainosta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</a:t>
            </a:r>
            <a:r>
              <a:rPr lang="fi-FI" strike="sngStrike" dirty="0">
                <a:solidFill>
                  <a:schemeClr val="tx1"/>
                </a:solidFill>
              </a:rPr>
              <a:t>ilpapurjehduskeskus</a:t>
            </a:r>
            <a:r>
              <a:rPr lang="fi-FI" dirty="0">
                <a:solidFill>
                  <a:schemeClr val="tx1"/>
                </a:solidFill>
              </a:rPr>
              <a:t> (KL) =&gt; Museo  (YY) työnimenä ”Hylky-Heureka-akvaario”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Uusi kaava </a:t>
            </a:r>
            <a:r>
              <a:rPr lang="fi-FI" dirty="0" err="1">
                <a:solidFill>
                  <a:schemeClr val="tx1"/>
                </a:solidFill>
              </a:rPr>
              <a:t>KH:seen</a:t>
            </a:r>
            <a:r>
              <a:rPr lang="fi-FI" dirty="0">
                <a:solidFill>
                  <a:schemeClr val="tx1"/>
                </a:solidFill>
              </a:rPr>
              <a:t> vaalien jälkeen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MAS/Instituutti tukee </a:t>
            </a:r>
            <a:r>
              <a:rPr lang="fi-FI" dirty="0" err="1">
                <a:solidFill>
                  <a:schemeClr val="tx1"/>
                </a:solidFill>
              </a:rPr>
              <a:t>HKI:n</a:t>
            </a:r>
            <a:r>
              <a:rPr lang="fi-FI" dirty="0">
                <a:solidFill>
                  <a:schemeClr val="tx1"/>
                </a:solidFill>
              </a:rPr>
              <a:t> kaavaa ja mainostaa ”hylkyakvaario”-tonttia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Ideakilpailun välttäminen? No sen niin väliä – voitamme sen joka tapauksessa 🤩 </a:t>
            </a:r>
            <a:endParaRPr lang="en-FI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A8A910-CEFA-C5CE-43F5-2E41D372BA04}"/>
              </a:ext>
            </a:extLst>
          </p:cNvPr>
          <p:cNvSpPr/>
          <p:nvPr/>
        </p:nvSpPr>
        <p:spPr>
          <a:xfrm>
            <a:off x="595884" y="174440"/>
            <a:ext cx="7891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8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7ECEC49-7724-4028-BA8E-F9C7F4CB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People looking at fish in a tank&#10;&#10;Description automatically generated with medium confidence">
            <a:extLst>
              <a:ext uri="{FF2B5EF4-FFF2-40B4-BE49-F238E27FC236}">
                <a16:creationId xmlns:a16="http://schemas.microsoft.com/office/drawing/2014/main" id="{5821EFC8-44C0-4667-BEDF-67F63F9EC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6162BE-82C7-4764-95A0-845D8D1812D1}"/>
              </a:ext>
            </a:extLst>
          </p:cNvPr>
          <p:cNvSpPr/>
          <p:nvPr/>
        </p:nvSpPr>
        <p:spPr>
          <a:xfrm>
            <a:off x="1460597" y="533548"/>
            <a:ext cx="4727472" cy="2307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kustannusarvio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DE2D2A-AF7C-4BD5-831F-88E6DEF03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9B6B96-17F1-41CD-95A3-D8FEA6DAD8FD}"/>
              </a:ext>
            </a:extLst>
          </p:cNvPr>
          <p:cNvGrpSpPr/>
          <p:nvPr/>
        </p:nvGrpSpPr>
        <p:grpSpPr>
          <a:xfrm>
            <a:off x="4288951" y="369000"/>
            <a:ext cx="6120000" cy="6120000"/>
            <a:chOff x="3952012" y="552428"/>
            <a:chExt cx="6120000" cy="612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6C3FEA-B85D-42C4-B7FD-EF7332CC35B3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8455AB-3B66-4E96-94EF-E1B9722A23FA}"/>
                </a:ext>
              </a:extLst>
            </p:cNvPr>
            <p:cNvSpPr txBox="1"/>
            <p:nvPr/>
          </p:nvSpPr>
          <p:spPr>
            <a:xfrm>
              <a:off x="4376910" y="1223712"/>
              <a:ext cx="5380893" cy="504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Hylkyakvaarion</a:t>
              </a:r>
              <a:r>
                <a:rPr lang="fi-FI" dirty="0"/>
                <a:t> kokonaiskustannus on </a:t>
              </a:r>
              <a:r>
                <a:rPr lang="fi-FI" dirty="0" err="1"/>
                <a:t>kar</a:t>
              </a:r>
              <a:r>
                <a:rPr lang="fi-FI" dirty="0"/>
                <a:t>-</a:t>
              </a:r>
            </a:p>
            <a:p>
              <a:r>
                <a:rPr lang="fi-FI" dirty="0"/>
                <a:t>     </a:t>
              </a:r>
              <a:r>
                <a:rPr lang="fi-FI" dirty="0" err="1"/>
                <a:t>keasti</a:t>
              </a:r>
              <a:r>
                <a:rPr lang="fi-FI" dirty="0"/>
                <a:t> arvioiden jotain 30 ja 70 miljoonan € väliltä, riippuen voimakkaasti toteutuksen ambitioasteesta. Hollantilaistyylinen kuplahalli saattaisi jäädä investoin-tina jopa alle 30 miljoonan, mutta sen korkeammat käyttökulut ja lyhyempi elinkaari nostaisivat pitkän aikavälin kustannuksia merkittävästi. </a:t>
              </a:r>
            </a:p>
            <a:p>
              <a:endParaRPr lang="fi-FI" sz="800" dirty="0"/>
            </a:p>
            <a:p>
              <a:r>
                <a:rPr lang="fi-FI" dirty="0"/>
                <a:t>WOW-arkkitehtuuriin pyrkivän maamerkkitoteutuksen hinta voisi nousta jopa 70 miljoonaan euroon. Suomen oloissa todennäköisin vaihtoehto lienee jossain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40-60 miljoonan </a:t>
              </a:r>
              <a:r>
                <a:rPr lang="fi-FI" dirty="0"/>
                <a:t>euron välissä. </a:t>
              </a:r>
            </a:p>
            <a:p>
              <a:endParaRPr lang="fi-FI" sz="800" dirty="0"/>
            </a:p>
            <a:p>
              <a:r>
                <a:rPr lang="fi-FI" dirty="0"/>
                <a:t>Akvaario vaatii myös vakituista henkilökuntaa, vaikka yleistehtävien (asiakaspalvelu, kiinteistöpalvelut,        </a:t>
              </a:r>
            </a:p>
            <a:p>
              <a:r>
                <a:rPr lang="fi-FI" dirty="0"/>
                <a:t>    vartiointi jne.) henkilöstö tulisikin ulkoa.              </a:t>
              </a:r>
            </a:p>
            <a:p>
              <a:r>
                <a:rPr lang="fi-FI" dirty="0"/>
                <a:t>          Hylkyakvaarion käyttökustannukset olisivat               </a:t>
              </a:r>
            </a:p>
            <a:p>
              <a:r>
                <a:rPr lang="fi-FI" dirty="0"/>
                <a:t>                referenssivertailun perusteella noin</a:t>
              </a:r>
            </a:p>
            <a:p>
              <a:r>
                <a:rPr lang="fi-FI" dirty="0"/>
                <a:t>                        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7-8 miljoonaa € vuodessa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7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0FF65D2-F603-4B4A-A283-B8D342882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people walking through a tunnel&#10;&#10;Description automatically generated with low confidence">
            <a:extLst>
              <a:ext uri="{FF2B5EF4-FFF2-40B4-BE49-F238E27FC236}">
                <a16:creationId xmlns:a16="http://schemas.microsoft.com/office/drawing/2014/main" id="{44F59B55-50F8-49DE-927C-DA206CEA6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E85CF-5243-4D7D-A04C-061AC345A0A2}"/>
              </a:ext>
            </a:extLst>
          </p:cNvPr>
          <p:cNvSpPr/>
          <p:nvPr/>
        </p:nvSpPr>
        <p:spPr>
          <a:xfrm>
            <a:off x="1460596" y="256736"/>
            <a:ext cx="4098955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liiketoiminta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-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suunnitelma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2FE4D0-9DD0-4C23-A9F0-4BAA98255F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E3BA8BF-5EA2-460D-879A-FBCDAE260E1E}"/>
              </a:ext>
            </a:extLst>
          </p:cNvPr>
          <p:cNvGrpSpPr/>
          <p:nvPr/>
        </p:nvGrpSpPr>
        <p:grpSpPr>
          <a:xfrm>
            <a:off x="4288951" y="369000"/>
            <a:ext cx="6120000" cy="6120000"/>
            <a:chOff x="3952012" y="552428"/>
            <a:chExt cx="6120000" cy="612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9D211F-AAA1-4073-B4C0-6D472C82135E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624EA3-9476-450C-904A-859E3E1704A9}"/>
                </a:ext>
              </a:extLst>
            </p:cNvPr>
            <p:cNvSpPr txBox="1"/>
            <p:nvPr/>
          </p:nvSpPr>
          <p:spPr>
            <a:xfrm>
              <a:off x="4388860" y="1077318"/>
              <a:ext cx="5683152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700" b="1" dirty="0"/>
                <a:t>             Hylkyakvaarion</a:t>
              </a:r>
              <a:r>
                <a:rPr lang="fi-FI" sz="1700" dirty="0"/>
                <a:t> vuotuisten </a:t>
              </a:r>
              <a:r>
                <a:rPr lang="fi-FI" sz="1700" dirty="0" err="1"/>
                <a:t>vierailijamää</a:t>
              </a:r>
              <a:r>
                <a:rPr lang="fi-FI" sz="1700" dirty="0"/>
                <a:t>-</a:t>
              </a:r>
            </a:p>
            <a:p>
              <a:r>
                <a:rPr lang="fi-FI" sz="1700" dirty="0"/>
                <a:t>         </a:t>
              </a:r>
              <a:r>
                <a:rPr lang="fi-FI" sz="1700" dirty="0" err="1"/>
                <a:t>rien</a:t>
              </a:r>
              <a:r>
                <a:rPr lang="fi-FI" sz="1700" dirty="0"/>
                <a:t> arviointi on haastavaa. Jos oletetaan se </a:t>
              </a:r>
            </a:p>
            <a:p>
              <a:r>
                <a:rPr lang="fi-FI" sz="1700" dirty="0"/>
                <a:t>   vähintään yhtä hyväksi kuin tiedekeskus Heurekan, </a:t>
              </a:r>
            </a:p>
            <a:p>
              <a:r>
                <a:rPr lang="fi-FI" sz="1700" dirty="0"/>
                <a:t>voidaan odottaa noin 280-300 000 kävijää vuodessa.    Toisaalta Amos Rex ja muut Helsingin ydinkeskustan       museot houkuttelevat säännöllisesti yli </a:t>
              </a:r>
              <a:r>
                <a:rPr lang="fi-FI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500 000 kävijää    </a:t>
              </a:r>
              <a:r>
                <a:rPr lang="fi-FI" sz="1700" dirty="0"/>
                <a:t>uusiin näyttelyihinsä. Kohteiden pääsylipun mediaanihinta    on hieman alle 20€. Heurekan 2019 budjetti oli 12M, josta omat tuotot kattoivat noin puolet ja toisen puoliskon rahoitti Vantaan kaupunki 28% ja opetusministeriö 21%</a:t>
              </a:r>
            </a:p>
            <a:p>
              <a:endParaRPr lang="fi-FI" sz="1700" dirty="0"/>
            </a:p>
            <a:p>
              <a:r>
                <a:rPr lang="fi-FI" sz="1700" dirty="0"/>
                <a:t>Liikevaihtoennuste hylkyakvaariolle voisi olla noin 6Mio€ normaalisti ja 10Mio€ alun uutuudenviehätyksen tai merkittävien löytöjen ja erikoisnäyttelyiden vuosina. </a:t>
              </a:r>
              <a:r>
                <a:rPr lang="fi-FI" sz="1700" dirty="0" err="1"/>
                <a:t>Wasamuseetissa</a:t>
              </a:r>
              <a:r>
                <a:rPr lang="fi-FI" sz="1700" dirty="0"/>
                <a:t> käy normaalisti noin 1,5Mio vierailijaa,  </a:t>
              </a:r>
            </a:p>
            <a:p>
              <a:r>
                <a:rPr lang="fi-FI" sz="1700" dirty="0"/>
                <a:t>    joista 85% ulkomaalaisia turisteja ja se lienee </a:t>
              </a:r>
              <a:r>
                <a:rPr lang="fi-FI" sz="1700" dirty="0" err="1"/>
                <a:t>poh</a:t>
              </a:r>
              <a:r>
                <a:rPr lang="fi-FI" sz="1700" dirty="0"/>
                <a:t>-</a:t>
              </a:r>
            </a:p>
            <a:p>
              <a:r>
                <a:rPr lang="fi-FI" sz="1700" dirty="0"/>
                <a:t>       </a:t>
              </a:r>
              <a:r>
                <a:rPr lang="fi-FI" sz="1700" dirty="0" err="1"/>
                <a:t>joismaiden</a:t>
              </a:r>
              <a:r>
                <a:rPr lang="fi-FI" sz="1700" dirty="0"/>
                <a:t> ainoa liiketaloudellisesti kannattava</a:t>
              </a:r>
            </a:p>
            <a:p>
              <a:r>
                <a:rPr lang="fi-FI" sz="1700" dirty="0"/>
                <a:t>             museo. </a:t>
              </a:r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Hylkyakvaarioinvestoinnin kannat-</a:t>
              </a:r>
            </a:p>
            <a:p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                     </a:t>
              </a:r>
              <a:r>
                <a:rPr lang="fi-FI" sz="1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tavuus</a:t>
              </a:r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tulisi koti- ja ulkomaisen</a:t>
              </a:r>
            </a:p>
            <a:p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                                 turismin kasvusta.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1A903A3-9D04-44F8-B12B-953808CA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Bygningsfonden">
            <a:extLst>
              <a:ext uri="{FF2B5EF4-FFF2-40B4-BE49-F238E27FC236}">
                <a16:creationId xmlns:a16="http://schemas.microsoft.com/office/drawing/2014/main" id="{A138586F-937A-4337-BA85-486A78C9F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DBB10B-3AD6-4E2A-988B-06055F2D125A}"/>
              </a:ext>
            </a:extLst>
          </p:cNvPr>
          <p:cNvSpPr/>
          <p:nvPr/>
        </p:nvSpPr>
        <p:spPr>
          <a:xfrm>
            <a:off x="1460597" y="256736"/>
            <a:ext cx="4373274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referenssitoteutus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Den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Blå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Planet</a:t>
            </a: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CFED6F-F6AB-45DC-9102-E2CCA8CDCF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97BA3-7E79-4797-AC46-01EDEE9AB923}"/>
              </a:ext>
            </a:extLst>
          </p:cNvPr>
          <p:cNvGrpSpPr/>
          <p:nvPr/>
        </p:nvGrpSpPr>
        <p:grpSpPr>
          <a:xfrm>
            <a:off x="4288951" y="369000"/>
            <a:ext cx="6120000" cy="6183578"/>
            <a:chOff x="3952012" y="552428"/>
            <a:chExt cx="6120000" cy="61835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CC381C-6A31-4A2F-9C46-0A2FE9F40E31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B49600-4E46-46A8-9E83-74E0CAD72904}"/>
                </a:ext>
              </a:extLst>
            </p:cNvPr>
            <p:cNvSpPr txBox="1"/>
            <p:nvPr/>
          </p:nvSpPr>
          <p:spPr>
            <a:xfrm>
              <a:off x="4388860" y="1103695"/>
              <a:ext cx="5552409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Hylkyakvaarion</a:t>
              </a:r>
              <a:r>
                <a:rPr lang="fi-FI" dirty="0"/>
                <a:t> paras verrokkitoteutus</a:t>
              </a:r>
            </a:p>
            <a:p>
              <a:r>
                <a:rPr lang="fi-FI" dirty="0"/>
                <a:t>       lienee </a:t>
              </a:r>
              <a:r>
                <a:rPr lang="fi-FI" dirty="0" err="1"/>
                <a:t>Den</a:t>
              </a:r>
              <a:r>
                <a:rPr lang="fi-FI" dirty="0"/>
                <a:t> </a:t>
              </a:r>
              <a:r>
                <a:rPr lang="fi-FI" dirty="0" err="1"/>
                <a:t>Blå</a:t>
              </a:r>
              <a:r>
                <a:rPr lang="fi-FI" dirty="0"/>
                <a:t> Planet Kööpenhaminan liepeillä,</a:t>
              </a:r>
            </a:p>
            <a:p>
              <a:r>
                <a:rPr lang="fi-FI" dirty="0"/>
                <a:t>  vaikka se onkin vain perinteinen kala-akvaario. Sen</a:t>
              </a:r>
            </a:p>
            <a:p>
              <a:r>
                <a:rPr lang="fi-FI" dirty="0"/>
                <a:t>rakentamiskulut olivat noin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70Mio€</a:t>
              </a:r>
              <a:r>
                <a:rPr lang="fi-FI" dirty="0"/>
                <a:t> ja vuotuiset kävijä-määrät reilu 500 000 paitsi alkuvuosina, jolloin kävijöitä oli yli 1,3Mio. Akvaarion henkilöstökulut ovat noin 4Mio€, kiinteistökulut noin 4,8Mio€ ja muut kulut noin 2,7Mio€ eli yhteensä noin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11,5Mio€</a:t>
              </a:r>
              <a:r>
                <a:rPr lang="fi-FI" dirty="0"/>
                <a:t> vuodessa. </a:t>
              </a:r>
            </a:p>
            <a:p>
              <a:endParaRPr lang="fi-FI" sz="800" dirty="0"/>
            </a:p>
            <a:p>
              <a:r>
                <a:rPr lang="fi-FI" dirty="0"/>
                <a:t>Rakentamiskulut ovat hyvinkin verrannolliset WOW-arkkitehtuuria tavoittelevaan lähestymiseen Suomessa. Henkilöstökulut voisivat Suomessa olla 25-30% </a:t>
              </a:r>
              <a:r>
                <a:rPr lang="fi-FI" dirty="0" err="1"/>
                <a:t>alhaisem-mat</a:t>
              </a:r>
              <a:r>
                <a:rPr lang="fi-FI" dirty="0"/>
                <a:t> halvemman palkkatason, biologien puuttumisen ja vuokratyövoiman hyödyntämisen takia. Samoin muut kulut olisivat oleellisesti pienemmät kun kalojen hoito ja   </a:t>
              </a:r>
            </a:p>
            <a:p>
              <a:r>
                <a:rPr lang="fi-FI" dirty="0"/>
                <a:t>    ruokinta jää pois. Myös kiinteistökulut voisivat jää-</a:t>
              </a:r>
            </a:p>
            <a:p>
              <a:r>
                <a:rPr lang="fi-FI" dirty="0"/>
                <a:t>        </a:t>
              </a:r>
              <a:r>
                <a:rPr lang="fi-FI" dirty="0" err="1"/>
                <a:t>dä</a:t>
              </a:r>
              <a:r>
                <a:rPr lang="fi-FI" dirty="0"/>
                <a:t> pienemmiksi, sillä esimerkiksi Heurekan </a:t>
              </a:r>
              <a:r>
                <a:rPr lang="fi-FI" dirty="0" err="1"/>
                <a:t>vas</a:t>
              </a:r>
              <a:r>
                <a:rPr lang="fi-FI" dirty="0"/>
                <a:t>-</a:t>
              </a:r>
            </a:p>
            <a:p>
              <a:r>
                <a:rPr lang="fi-FI" dirty="0"/>
                <a:t>              </a:t>
              </a:r>
              <a:r>
                <a:rPr lang="fi-FI" dirty="0" err="1"/>
                <a:t>taavat</a:t>
              </a:r>
              <a:r>
                <a:rPr lang="fi-FI" dirty="0"/>
                <a:t> kustannukset ovat vain 2,3Mio€.</a:t>
              </a:r>
            </a:p>
            <a:p>
              <a:r>
                <a:rPr lang="fi-FI" dirty="0"/>
                <a:t>                     Näillä perusteilla on saatu arvio</a:t>
              </a:r>
            </a:p>
            <a:p>
              <a:r>
                <a:rPr lang="fi-FI" dirty="0"/>
                <a:t>                                       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7-8Mio€/A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0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B9AD56D-82B9-466A-88B9-D784ADF9D0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een, ocean floor&#10;&#10;Description automatically generated">
            <a:extLst>
              <a:ext uri="{FF2B5EF4-FFF2-40B4-BE49-F238E27FC236}">
                <a16:creationId xmlns:a16="http://schemas.microsoft.com/office/drawing/2014/main" id="{51837014-6CA3-4E5F-815D-F8E1C6618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C1676F-9BCE-46BA-9034-C068D9CB3F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C31C39-0295-453B-A4EF-AE804FBEB339}"/>
              </a:ext>
            </a:extLst>
          </p:cNvPr>
          <p:cNvSpPr/>
          <p:nvPr/>
        </p:nvSpPr>
        <p:spPr>
          <a:xfrm>
            <a:off x="700958" y="256736"/>
            <a:ext cx="5928441" cy="185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chemeClr val="bg1"/>
                </a:solidFill>
                <a:latin typeface="Calibri" panose="020F0502020204030204"/>
              </a:rPr>
              <a:t>Meriarkeologisen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/>
              </a:rPr>
              <a:t>Instituutin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100" dirty="0">
                <a:solidFill>
                  <a:schemeClr val="bg1"/>
                </a:solidFill>
                <a:latin typeface="Calibri" panose="020F0502020204030204"/>
              </a:rPr>
              <a:t>SWOT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A3C052A-B497-4989-8A5E-4CB0D0BCF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72604"/>
              </p:ext>
            </p:extLst>
          </p:nvPr>
        </p:nvGraphicFramePr>
        <p:xfrm>
          <a:off x="2032000" y="1695449"/>
          <a:ext cx="8128000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151895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977149916"/>
                    </a:ext>
                  </a:extLst>
                </a:gridCol>
              </a:tblGrid>
              <a:tr h="187642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Vahvuudet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Ainutlaatuista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sisältöä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on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nostamista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vaille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valmiina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sitä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riittää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kauan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Erittäin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vahva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kolmannen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sektorin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vapaaehtoisten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panos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käytettävissä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Koulutettuja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kokeneita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ammattilaisia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Heikkoudet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Off-shore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palvelut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ovat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kalliita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ne on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hankittava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ulkomailta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Julkisen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sektorin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tulevat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leikkaukset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Suurten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yksittäisten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rahoittajien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puute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064450"/>
                  </a:ext>
                </a:extLst>
              </a:tr>
              <a:tr h="187642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Mahdollisuudet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Maailmanluokan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kulttuurimatkailu-kohde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Vasamuseetin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synergialla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Jatkuvan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audiovisuaalisen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media-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sisällön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jakelun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avulla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saavutettu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tunnettuus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taloudellinen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tuki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Uhat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Joku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toinen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ehtii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ensin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eli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varastaa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julkisuuden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kotimaassa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tai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maailmalla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Kulttuurieliitin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designmuseonostalgia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estää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kilpailevien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hankkeiden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synnyn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Rahoitusta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löydy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riittävästi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6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E3EA09D-88DE-42B3-9490-36967C45F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children looking at a diver in the water&#10;&#10;Description automatically generated with low confidence">
            <a:extLst>
              <a:ext uri="{FF2B5EF4-FFF2-40B4-BE49-F238E27FC236}">
                <a16:creationId xmlns:a16="http://schemas.microsoft.com/office/drawing/2014/main" id="{8A6894EA-778F-4CCC-99AA-9F658920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5BC3D5-B30A-4365-A2F8-8DF14DF3175C}"/>
              </a:ext>
            </a:extLst>
          </p:cNvPr>
          <p:cNvSpPr/>
          <p:nvPr/>
        </p:nvSpPr>
        <p:spPr>
          <a:xfrm>
            <a:off x="1210277" y="256736"/>
            <a:ext cx="4641882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yhteenveto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3A800AE-2B17-4B3E-90AA-1FA60080FC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D271D25-9FB9-4D4F-BE28-21626CD97631}"/>
              </a:ext>
            </a:extLst>
          </p:cNvPr>
          <p:cNvGrpSpPr/>
          <p:nvPr/>
        </p:nvGrpSpPr>
        <p:grpSpPr>
          <a:xfrm>
            <a:off x="4288951" y="369000"/>
            <a:ext cx="6120000" cy="6304495"/>
            <a:chOff x="3952012" y="552428"/>
            <a:chExt cx="6120000" cy="630449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35F55E-92EB-4EBE-966E-9A693A72218F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483B3A-1B02-4AD2-BF08-666DAFACC827}"/>
                </a:ext>
              </a:extLst>
            </p:cNvPr>
            <p:cNvSpPr txBox="1"/>
            <p:nvPr/>
          </p:nvSpPr>
          <p:spPr>
            <a:xfrm>
              <a:off x="4388860" y="1039946"/>
              <a:ext cx="5552409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  Hylkyakvaario</a:t>
              </a:r>
              <a:r>
                <a:rPr lang="fi-FI" dirty="0"/>
                <a:t> on kulttuuri-investointi,</a:t>
              </a:r>
            </a:p>
            <a:p>
              <a:r>
                <a:rPr lang="fi-FI" dirty="0"/>
                <a:t>       joka maksaa itsensä takaisin vain julkisuuden ja</a:t>
              </a:r>
            </a:p>
            <a:p>
              <a:r>
                <a:rPr lang="fi-FI" dirty="0"/>
                <a:t>   vierailijakokemusten kautta. Onnistuneen kansain-välisen turismimarkkinoinnin avulla, se voi houkutella Suomeen jopa puolimiljoonaa uutta turistia – varsinkin </a:t>
              </a:r>
              <a:r>
                <a:rPr lang="fi-FI" dirty="0" err="1"/>
                <a:t>Wasa-museetin</a:t>
              </a:r>
              <a:r>
                <a:rPr lang="fi-FI" dirty="0"/>
                <a:t> kävijöistä. </a:t>
              </a:r>
            </a:p>
            <a:p>
              <a:r>
                <a:rPr lang="fi-FI" sz="600" dirty="0"/>
                <a:t> </a:t>
              </a:r>
            </a:p>
            <a:p>
              <a:r>
                <a:rPr lang="fi-FI" dirty="0"/>
                <a:t>Hylkyakvaarion vuotuisen tuloksen voi parhaimmillaan odottaa olevan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tasapainossa</a:t>
              </a:r>
              <a:r>
                <a:rPr lang="fi-FI" dirty="0"/>
                <a:t>, mutta sen varaan ei alku-innostuksen jälkeen voi laskea. Toisaalta ei ole mitään syytä, miksi Hylkyakvaarion tarvitsema julkinen rahoitus ylittäisi esimerkiksi Heurekan saaman vastaavan tuen.</a:t>
              </a:r>
            </a:p>
            <a:p>
              <a:r>
                <a:rPr lang="fi-FI" sz="600" dirty="0"/>
                <a:t> </a:t>
              </a:r>
            </a:p>
            <a:p>
              <a:r>
                <a:rPr lang="fi-FI" dirty="0"/>
                <a:t>Eräs merkittävimmistä Hylkyakvaarion tuloksista on jatkuva audiovisuaalinen ja kokemuksellinen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sisältövirta</a:t>
              </a:r>
              <a:r>
                <a:rPr lang="fi-FI" dirty="0"/>
                <a:t>, joka mahdollistaa sen kaupallisen hyödyntämisen myös   </a:t>
              </a:r>
            </a:p>
            <a:p>
              <a:r>
                <a:rPr lang="fi-FI" dirty="0"/>
                <a:t>  kolmansien osapuolien verkkopalveluissa ja TV-</a:t>
              </a:r>
              <a:r>
                <a:rPr lang="fi-FI" dirty="0" err="1"/>
                <a:t>ohjel</a:t>
              </a:r>
              <a:r>
                <a:rPr lang="fi-FI" dirty="0"/>
                <a:t>-</a:t>
              </a:r>
            </a:p>
            <a:p>
              <a:r>
                <a:rPr lang="fi-FI" dirty="0"/>
                <a:t>      </a:t>
              </a:r>
              <a:r>
                <a:rPr lang="fi-FI" dirty="0" err="1"/>
                <a:t>missa</a:t>
              </a:r>
              <a:r>
                <a:rPr lang="fi-FI" dirty="0"/>
                <a:t> – sosiaalisesta mediasta puhumattakaan.</a:t>
              </a:r>
            </a:p>
            <a:p>
              <a:r>
                <a:rPr lang="fi-FI" dirty="0"/>
                <a:t>           Historiamme kansainvälisen ulottuvuuden &amp;</a:t>
              </a:r>
            </a:p>
            <a:p>
              <a:r>
                <a:rPr lang="fi-FI" dirty="0"/>
                <a:t>                  Suomikuvan kirkastaminen tulevat</a:t>
              </a:r>
            </a:p>
            <a:p>
              <a:r>
                <a:rPr lang="fi-FI" dirty="0"/>
                <a:t>                                    kaupan päälle!</a:t>
              </a:r>
            </a:p>
            <a:p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0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out a window&#10;&#10;Description automatically generated with medium confidence">
            <a:extLst>
              <a:ext uri="{FF2B5EF4-FFF2-40B4-BE49-F238E27FC236}">
                <a16:creationId xmlns:a16="http://schemas.microsoft.com/office/drawing/2014/main" id="{D3D9EEB9-AD31-48E5-8F59-B8BEB9228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74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E3CAE0A6-ADD5-4FE1-84A5-E2EF0C6C1492}"/>
              </a:ext>
            </a:extLst>
          </p:cNvPr>
          <p:cNvSpPr/>
          <p:nvPr/>
        </p:nvSpPr>
        <p:spPr>
          <a:xfrm>
            <a:off x="479685" y="256736"/>
            <a:ext cx="9956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Meriarkeologisen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Instituutin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tiekartta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2025-2030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3B0112-BB15-40B1-8950-3AA2C594C23D}"/>
              </a:ext>
            </a:extLst>
          </p:cNvPr>
          <p:cNvGrpSpPr/>
          <p:nvPr/>
        </p:nvGrpSpPr>
        <p:grpSpPr>
          <a:xfrm>
            <a:off x="2243935" y="1543561"/>
            <a:ext cx="6383338" cy="5313362"/>
            <a:chOff x="1152525" y="1538288"/>
            <a:chExt cx="6383338" cy="5313362"/>
          </a:xfrm>
        </p:grpSpPr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34C955A7-C333-4961-A056-A45C85F3A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2195513"/>
              <a:ext cx="2260600" cy="1128712"/>
            </a:xfrm>
            <a:custGeom>
              <a:avLst/>
              <a:gdLst>
                <a:gd name="T0" fmla="*/ 2 w 1424"/>
                <a:gd name="T1" fmla="*/ 0 h 711"/>
                <a:gd name="T2" fmla="*/ 5 w 1424"/>
                <a:gd name="T3" fmla="*/ 20 h 711"/>
                <a:gd name="T4" fmla="*/ 16 w 1424"/>
                <a:gd name="T5" fmla="*/ 39 h 711"/>
                <a:gd name="T6" fmla="*/ 31 w 1424"/>
                <a:gd name="T7" fmla="*/ 54 h 711"/>
                <a:gd name="T8" fmla="*/ 47 w 1424"/>
                <a:gd name="T9" fmla="*/ 67 h 711"/>
                <a:gd name="T10" fmla="*/ 90 w 1424"/>
                <a:gd name="T11" fmla="*/ 93 h 711"/>
                <a:gd name="T12" fmla="*/ 136 w 1424"/>
                <a:gd name="T13" fmla="*/ 113 h 711"/>
                <a:gd name="T14" fmla="*/ 187 w 1424"/>
                <a:gd name="T15" fmla="*/ 132 h 711"/>
                <a:gd name="T16" fmla="*/ 291 w 1424"/>
                <a:gd name="T17" fmla="*/ 161 h 711"/>
                <a:gd name="T18" fmla="*/ 343 w 1424"/>
                <a:gd name="T19" fmla="*/ 172 h 711"/>
                <a:gd name="T20" fmla="*/ 454 w 1424"/>
                <a:gd name="T21" fmla="*/ 194 h 711"/>
                <a:gd name="T22" fmla="*/ 567 w 1424"/>
                <a:gd name="T23" fmla="*/ 214 h 711"/>
                <a:gd name="T24" fmla="*/ 790 w 1424"/>
                <a:gd name="T25" fmla="*/ 263 h 711"/>
                <a:gd name="T26" fmla="*/ 844 w 1424"/>
                <a:gd name="T27" fmla="*/ 277 h 711"/>
                <a:gd name="T28" fmla="*/ 949 w 1424"/>
                <a:gd name="T29" fmla="*/ 308 h 711"/>
                <a:gd name="T30" fmla="*/ 1052 w 1424"/>
                <a:gd name="T31" fmla="*/ 344 h 711"/>
                <a:gd name="T32" fmla="*/ 1154 w 1424"/>
                <a:gd name="T33" fmla="*/ 387 h 711"/>
                <a:gd name="T34" fmla="*/ 1204 w 1424"/>
                <a:gd name="T35" fmla="*/ 410 h 711"/>
                <a:gd name="T36" fmla="*/ 1270 w 1424"/>
                <a:gd name="T37" fmla="*/ 449 h 711"/>
                <a:gd name="T38" fmla="*/ 1312 w 1424"/>
                <a:gd name="T39" fmla="*/ 478 h 711"/>
                <a:gd name="T40" fmla="*/ 1350 w 1424"/>
                <a:gd name="T41" fmla="*/ 512 h 711"/>
                <a:gd name="T42" fmla="*/ 1367 w 1424"/>
                <a:gd name="T43" fmla="*/ 531 h 711"/>
                <a:gd name="T44" fmla="*/ 1389 w 1424"/>
                <a:gd name="T45" fmla="*/ 557 h 711"/>
                <a:gd name="T46" fmla="*/ 1403 w 1424"/>
                <a:gd name="T47" fmla="*/ 583 h 711"/>
                <a:gd name="T48" fmla="*/ 1414 w 1424"/>
                <a:gd name="T49" fmla="*/ 608 h 711"/>
                <a:gd name="T50" fmla="*/ 1423 w 1424"/>
                <a:gd name="T51" fmla="*/ 654 h 711"/>
                <a:gd name="T52" fmla="*/ 1424 w 1424"/>
                <a:gd name="T53" fmla="*/ 711 h 711"/>
                <a:gd name="T54" fmla="*/ 1421 w 1424"/>
                <a:gd name="T55" fmla="*/ 690 h 711"/>
                <a:gd name="T56" fmla="*/ 1417 w 1424"/>
                <a:gd name="T57" fmla="*/ 667 h 711"/>
                <a:gd name="T58" fmla="*/ 1406 w 1424"/>
                <a:gd name="T59" fmla="*/ 631 h 711"/>
                <a:gd name="T60" fmla="*/ 1390 w 1424"/>
                <a:gd name="T61" fmla="*/ 602 h 711"/>
                <a:gd name="T62" fmla="*/ 1364 w 1424"/>
                <a:gd name="T63" fmla="*/ 568 h 711"/>
                <a:gd name="T64" fmla="*/ 1346 w 1424"/>
                <a:gd name="T65" fmla="*/ 549 h 711"/>
                <a:gd name="T66" fmla="*/ 1307 w 1424"/>
                <a:gd name="T67" fmla="*/ 515 h 711"/>
                <a:gd name="T68" fmla="*/ 1265 w 1424"/>
                <a:gd name="T69" fmla="*/ 487 h 711"/>
                <a:gd name="T70" fmla="*/ 1176 w 1424"/>
                <a:gd name="T71" fmla="*/ 438 h 711"/>
                <a:gd name="T72" fmla="*/ 1126 w 1424"/>
                <a:gd name="T73" fmla="*/ 415 h 711"/>
                <a:gd name="T74" fmla="*/ 1026 w 1424"/>
                <a:gd name="T75" fmla="*/ 374 h 711"/>
                <a:gd name="T76" fmla="*/ 922 w 1424"/>
                <a:gd name="T77" fmla="*/ 340 h 711"/>
                <a:gd name="T78" fmla="*/ 763 w 1424"/>
                <a:gd name="T79" fmla="*/ 297 h 711"/>
                <a:gd name="T80" fmla="*/ 654 w 1424"/>
                <a:gd name="T81" fmla="*/ 272 h 711"/>
                <a:gd name="T82" fmla="*/ 541 w 1424"/>
                <a:gd name="T83" fmla="*/ 249 h 711"/>
                <a:gd name="T84" fmla="*/ 374 w 1424"/>
                <a:gd name="T85" fmla="*/ 220 h 711"/>
                <a:gd name="T86" fmla="*/ 320 w 1424"/>
                <a:gd name="T87" fmla="*/ 207 h 711"/>
                <a:gd name="T88" fmla="*/ 221 w 1424"/>
                <a:gd name="T89" fmla="*/ 183 h 711"/>
                <a:gd name="T90" fmla="*/ 124 w 1424"/>
                <a:gd name="T91" fmla="*/ 149 h 711"/>
                <a:gd name="T92" fmla="*/ 102 w 1424"/>
                <a:gd name="T93" fmla="*/ 139 h 711"/>
                <a:gd name="T94" fmla="*/ 62 w 1424"/>
                <a:gd name="T95" fmla="*/ 118 h 711"/>
                <a:gd name="T96" fmla="*/ 42 w 1424"/>
                <a:gd name="T97" fmla="*/ 104 h 711"/>
                <a:gd name="T98" fmla="*/ 16 w 1424"/>
                <a:gd name="T99" fmla="*/ 79 h 711"/>
                <a:gd name="T100" fmla="*/ 5 w 1424"/>
                <a:gd name="T101" fmla="*/ 61 h 711"/>
                <a:gd name="T102" fmla="*/ 2 w 1424"/>
                <a:gd name="T103" fmla="*/ 47 h 711"/>
                <a:gd name="T104" fmla="*/ 2 w 1424"/>
                <a:gd name="T105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4" h="711">
                  <a:moveTo>
                    <a:pt x="2" y="0"/>
                  </a:moveTo>
                  <a:lnTo>
                    <a:pt x="2" y="0"/>
                  </a:lnTo>
                  <a:lnTo>
                    <a:pt x="2" y="10"/>
                  </a:lnTo>
                  <a:lnTo>
                    <a:pt x="5" y="20"/>
                  </a:lnTo>
                  <a:lnTo>
                    <a:pt x="9" y="30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1" y="54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68" y="81"/>
                  </a:lnTo>
                  <a:lnTo>
                    <a:pt x="90" y="93"/>
                  </a:lnTo>
                  <a:lnTo>
                    <a:pt x="113" y="104"/>
                  </a:lnTo>
                  <a:lnTo>
                    <a:pt x="136" y="113"/>
                  </a:lnTo>
                  <a:lnTo>
                    <a:pt x="136" y="113"/>
                  </a:lnTo>
                  <a:lnTo>
                    <a:pt x="187" y="132"/>
                  </a:lnTo>
                  <a:lnTo>
                    <a:pt x="238" y="147"/>
                  </a:lnTo>
                  <a:lnTo>
                    <a:pt x="291" y="161"/>
                  </a:lnTo>
                  <a:lnTo>
                    <a:pt x="343" y="172"/>
                  </a:lnTo>
                  <a:lnTo>
                    <a:pt x="343" y="172"/>
                  </a:lnTo>
                  <a:lnTo>
                    <a:pt x="399" y="183"/>
                  </a:lnTo>
                  <a:lnTo>
                    <a:pt x="454" y="194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678" y="237"/>
                  </a:lnTo>
                  <a:lnTo>
                    <a:pt x="790" y="263"/>
                  </a:lnTo>
                  <a:lnTo>
                    <a:pt x="790" y="263"/>
                  </a:lnTo>
                  <a:lnTo>
                    <a:pt x="844" y="277"/>
                  </a:lnTo>
                  <a:lnTo>
                    <a:pt x="896" y="293"/>
                  </a:lnTo>
                  <a:lnTo>
                    <a:pt x="949" y="308"/>
                  </a:lnTo>
                  <a:lnTo>
                    <a:pt x="1001" y="325"/>
                  </a:lnTo>
                  <a:lnTo>
                    <a:pt x="1052" y="344"/>
                  </a:lnTo>
                  <a:lnTo>
                    <a:pt x="1103" y="364"/>
                  </a:lnTo>
                  <a:lnTo>
                    <a:pt x="1154" y="387"/>
                  </a:lnTo>
                  <a:lnTo>
                    <a:pt x="1204" y="410"/>
                  </a:lnTo>
                  <a:lnTo>
                    <a:pt x="1204" y="410"/>
                  </a:lnTo>
                  <a:lnTo>
                    <a:pt x="1247" y="435"/>
                  </a:lnTo>
                  <a:lnTo>
                    <a:pt x="1270" y="449"/>
                  </a:lnTo>
                  <a:lnTo>
                    <a:pt x="1290" y="463"/>
                  </a:lnTo>
                  <a:lnTo>
                    <a:pt x="1312" y="478"/>
                  </a:lnTo>
                  <a:lnTo>
                    <a:pt x="1332" y="495"/>
                  </a:lnTo>
                  <a:lnTo>
                    <a:pt x="1350" y="512"/>
                  </a:lnTo>
                  <a:lnTo>
                    <a:pt x="1367" y="531"/>
                  </a:lnTo>
                  <a:lnTo>
                    <a:pt x="1367" y="531"/>
                  </a:lnTo>
                  <a:lnTo>
                    <a:pt x="1378" y="544"/>
                  </a:lnTo>
                  <a:lnTo>
                    <a:pt x="1389" y="557"/>
                  </a:lnTo>
                  <a:lnTo>
                    <a:pt x="1397" y="571"/>
                  </a:lnTo>
                  <a:lnTo>
                    <a:pt x="1403" y="583"/>
                  </a:lnTo>
                  <a:lnTo>
                    <a:pt x="1409" y="596"/>
                  </a:lnTo>
                  <a:lnTo>
                    <a:pt x="1414" y="608"/>
                  </a:lnTo>
                  <a:lnTo>
                    <a:pt x="1420" y="633"/>
                  </a:lnTo>
                  <a:lnTo>
                    <a:pt x="1423" y="654"/>
                  </a:lnTo>
                  <a:lnTo>
                    <a:pt x="1424" y="674"/>
                  </a:lnTo>
                  <a:lnTo>
                    <a:pt x="1424" y="711"/>
                  </a:lnTo>
                  <a:lnTo>
                    <a:pt x="1424" y="711"/>
                  </a:lnTo>
                  <a:lnTo>
                    <a:pt x="1421" y="690"/>
                  </a:lnTo>
                  <a:lnTo>
                    <a:pt x="1417" y="667"/>
                  </a:lnTo>
                  <a:lnTo>
                    <a:pt x="1417" y="667"/>
                  </a:lnTo>
                  <a:lnTo>
                    <a:pt x="1411" y="643"/>
                  </a:lnTo>
                  <a:lnTo>
                    <a:pt x="1406" y="631"/>
                  </a:lnTo>
                  <a:lnTo>
                    <a:pt x="1400" y="617"/>
                  </a:lnTo>
                  <a:lnTo>
                    <a:pt x="1390" y="602"/>
                  </a:lnTo>
                  <a:lnTo>
                    <a:pt x="1380" y="585"/>
                  </a:lnTo>
                  <a:lnTo>
                    <a:pt x="1364" y="568"/>
                  </a:lnTo>
                  <a:lnTo>
                    <a:pt x="1346" y="549"/>
                  </a:lnTo>
                  <a:lnTo>
                    <a:pt x="1346" y="549"/>
                  </a:lnTo>
                  <a:lnTo>
                    <a:pt x="1327" y="532"/>
                  </a:lnTo>
                  <a:lnTo>
                    <a:pt x="1307" y="515"/>
                  </a:lnTo>
                  <a:lnTo>
                    <a:pt x="1287" y="501"/>
                  </a:lnTo>
                  <a:lnTo>
                    <a:pt x="1265" y="487"/>
                  </a:lnTo>
                  <a:lnTo>
                    <a:pt x="1222" y="461"/>
                  </a:lnTo>
                  <a:lnTo>
                    <a:pt x="1176" y="438"/>
                  </a:lnTo>
                  <a:lnTo>
                    <a:pt x="1176" y="438"/>
                  </a:lnTo>
                  <a:lnTo>
                    <a:pt x="1126" y="415"/>
                  </a:lnTo>
                  <a:lnTo>
                    <a:pt x="1077" y="393"/>
                  </a:lnTo>
                  <a:lnTo>
                    <a:pt x="1026" y="374"/>
                  </a:lnTo>
                  <a:lnTo>
                    <a:pt x="973" y="356"/>
                  </a:lnTo>
                  <a:lnTo>
                    <a:pt x="922" y="340"/>
                  </a:lnTo>
                  <a:lnTo>
                    <a:pt x="870" y="325"/>
                  </a:lnTo>
                  <a:lnTo>
                    <a:pt x="763" y="297"/>
                  </a:lnTo>
                  <a:lnTo>
                    <a:pt x="763" y="297"/>
                  </a:lnTo>
                  <a:lnTo>
                    <a:pt x="654" y="272"/>
                  </a:lnTo>
                  <a:lnTo>
                    <a:pt x="541" y="249"/>
                  </a:lnTo>
                  <a:lnTo>
                    <a:pt x="541" y="249"/>
                  </a:lnTo>
                  <a:lnTo>
                    <a:pt x="430" y="229"/>
                  </a:lnTo>
                  <a:lnTo>
                    <a:pt x="374" y="220"/>
                  </a:lnTo>
                  <a:lnTo>
                    <a:pt x="320" y="207"/>
                  </a:lnTo>
                  <a:lnTo>
                    <a:pt x="320" y="207"/>
                  </a:lnTo>
                  <a:lnTo>
                    <a:pt x="271" y="195"/>
                  </a:lnTo>
                  <a:lnTo>
                    <a:pt x="221" y="183"/>
                  </a:lnTo>
                  <a:lnTo>
                    <a:pt x="172" y="167"/>
                  </a:lnTo>
                  <a:lnTo>
                    <a:pt x="124" y="149"/>
                  </a:lnTo>
                  <a:lnTo>
                    <a:pt x="124" y="149"/>
                  </a:lnTo>
                  <a:lnTo>
                    <a:pt x="102" y="139"/>
                  </a:lnTo>
                  <a:lnTo>
                    <a:pt x="82" y="130"/>
                  </a:lnTo>
                  <a:lnTo>
                    <a:pt x="62" y="118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26" y="92"/>
                  </a:lnTo>
                  <a:lnTo>
                    <a:pt x="16" y="79"/>
                  </a:lnTo>
                  <a:lnTo>
                    <a:pt x="9" y="70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2" y="47"/>
                  </a:lnTo>
                  <a:lnTo>
                    <a:pt x="0" y="3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F30812D6-6F3A-41C1-9A2D-BBB4A0B40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925" y="1543050"/>
              <a:ext cx="120650" cy="84137"/>
            </a:xfrm>
            <a:custGeom>
              <a:avLst/>
              <a:gdLst>
                <a:gd name="T0" fmla="*/ 20 w 76"/>
                <a:gd name="T1" fmla="*/ 5 h 53"/>
                <a:gd name="T2" fmla="*/ 20 w 76"/>
                <a:gd name="T3" fmla="*/ 5 h 53"/>
                <a:gd name="T4" fmla="*/ 59 w 76"/>
                <a:gd name="T5" fmla="*/ 8 h 53"/>
                <a:gd name="T6" fmla="*/ 59 w 76"/>
                <a:gd name="T7" fmla="*/ 8 h 53"/>
                <a:gd name="T8" fmla="*/ 68 w 76"/>
                <a:gd name="T9" fmla="*/ 9 h 53"/>
                <a:gd name="T10" fmla="*/ 74 w 76"/>
                <a:gd name="T11" fmla="*/ 11 h 53"/>
                <a:gd name="T12" fmla="*/ 76 w 76"/>
                <a:gd name="T13" fmla="*/ 12 h 53"/>
                <a:gd name="T14" fmla="*/ 76 w 76"/>
                <a:gd name="T15" fmla="*/ 12 h 53"/>
                <a:gd name="T16" fmla="*/ 76 w 76"/>
                <a:gd name="T17" fmla="*/ 53 h 53"/>
                <a:gd name="T18" fmla="*/ 76 w 76"/>
                <a:gd name="T19" fmla="*/ 53 h 53"/>
                <a:gd name="T20" fmla="*/ 76 w 76"/>
                <a:gd name="T21" fmla="*/ 53 h 53"/>
                <a:gd name="T22" fmla="*/ 76 w 76"/>
                <a:gd name="T23" fmla="*/ 53 h 53"/>
                <a:gd name="T24" fmla="*/ 73 w 76"/>
                <a:gd name="T25" fmla="*/ 51 h 53"/>
                <a:gd name="T26" fmla="*/ 68 w 76"/>
                <a:gd name="T27" fmla="*/ 50 h 53"/>
                <a:gd name="T28" fmla="*/ 68 w 76"/>
                <a:gd name="T29" fmla="*/ 50 h 53"/>
                <a:gd name="T30" fmla="*/ 43 w 76"/>
                <a:gd name="T31" fmla="*/ 46 h 53"/>
                <a:gd name="T32" fmla="*/ 20 w 76"/>
                <a:gd name="T33" fmla="*/ 45 h 53"/>
                <a:gd name="T34" fmla="*/ 20 w 76"/>
                <a:gd name="T35" fmla="*/ 45 h 53"/>
                <a:gd name="T36" fmla="*/ 10 w 76"/>
                <a:gd name="T37" fmla="*/ 43 h 53"/>
                <a:gd name="T38" fmla="*/ 3 w 76"/>
                <a:gd name="T39" fmla="*/ 42 h 53"/>
                <a:gd name="T40" fmla="*/ 0 w 76"/>
                <a:gd name="T41" fmla="*/ 40 h 53"/>
                <a:gd name="T42" fmla="*/ 0 w 76"/>
                <a:gd name="T43" fmla="*/ 0 h 53"/>
                <a:gd name="T44" fmla="*/ 0 w 76"/>
                <a:gd name="T45" fmla="*/ 0 h 53"/>
                <a:gd name="T46" fmla="*/ 3 w 76"/>
                <a:gd name="T47" fmla="*/ 2 h 53"/>
                <a:gd name="T48" fmla="*/ 10 w 76"/>
                <a:gd name="T49" fmla="*/ 3 h 53"/>
                <a:gd name="T50" fmla="*/ 20 w 76"/>
                <a:gd name="T51" fmla="*/ 5 h 53"/>
                <a:gd name="T52" fmla="*/ 20 w 76"/>
                <a:gd name="T53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53">
                  <a:moveTo>
                    <a:pt x="20" y="5"/>
                  </a:moveTo>
                  <a:lnTo>
                    <a:pt x="20" y="5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8" y="9"/>
                  </a:lnTo>
                  <a:lnTo>
                    <a:pt x="74" y="11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3" y="51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43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0" y="43"/>
                  </a:lnTo>
                  <a:lnTo>
                    <a:pt x="3" y="42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3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3D32CE1E-9F56-479A-AC44-DB7DFB416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1574800"/>
              <a:ext cx="520700" cy="157162"/>
            </a:xfrm>
            <a:custGeom>
              <a:avLst/>
              <a:gdLst>
                <a:gd name="T0" fmla="*/ 213 w 328"/>
                <a:gd name="T1" fmla="*/ 20 h 99"/>
                <a:gd name="T2" fmla="*/ 213 w 328"/>
                <a:gd name="T3" fmla="*/ 20 h 99"/>
                <a:gd name="T4" fmla="*/ 267 w 328"/>
                <a:gd name="T5" fmla="*/ 16 h 99"/>
                <a:gd name="T6" fmla="*/ 303 w 328"/>
                <a:gd name="T7" fmla="*/ 13 h 99"/>
                <a:gd name="T8" fmla="*/ 314 w 328"/>
                <a:gd name="T9" fmla="*/ 9 h 99"/>
                <a:gd name="T10" fmla="*/ 322 w 328"/>
                <a:gd name="T11" fmla="*/ 8 h 99"/>
                <a:gd name="T12" fmla="*/ 326 w 328"/>
                <a:gd name="T13" fmla="*/ 5 h 99"/>
                <a:gd name="T14" fmla="*/ 328 w 328"/>
                <a:gd name="T15" fmla="*/ 0 h 99"/>
                <a:gd name="T16" fmla="*/ 328 w 328"/>
                <a:gd name="T17" fmla="*/ 40 h 99"/>
                <a:gd name="T18" fmla="*/ 328 w 328"/>
                <a:gd name="T19" fmla="*/ 40 h 99"/>
                <a:gd name="T20" fmla="*/ 326 w 328"/>
                <a:gd name="T21" fmla="*/ 45 h 99"/>
                <a:gd name="T22" fmla="*/ 322 w 328"/>
                <a:gd name="T23" fmla="*/ 48 h 99"/>
                <a:gd name="T24" fmla="*/ 314 w 328"/>
                <a:gd name="T25" fmla="*/ 50 h 99"/>
                <a:gd name="T26" fmla="*/ 303 w 328"/>
                <a:gd name="T27" fmla="*/ 53 h 99"/>
                <a:gd name="T28" fmla="*/ 267 w 328"/>
                <a:gd name="T29" fmla="*/ 57 h 99"/>
                <a:gd name="T30" fmla="*/ 213 w 328"/>
                <a:gd name="T31" fmla="*/ 60 h 99"/>
                <a:gd name="T32" fmla="*/ 213 w 328"/>
                <a:gd name="T33" fmla="*/ 60 h 99"/>
                <a:gd name="T34" fmla="*/ 149 w 328"/>
                <a:gd name="T35" fmla="*/ 67 h 99"/>
                <a:gd name="T36" fmla="*/ 79 w 328"/>
                <a:gd name="T37" fmla="*/ 76 h 99"/>
                <a:gd name="T38" fmla="*/ 48 w 328"/>
                <a:gd name="T39" fmla="*/ 81 h 99"/>
                <a:gd name="T40" fmla="*/ 23 w 328"/>
                <a:gd name="T41" fmla="*/ 87 h 99"/>
                <a:gd name="T42" fmla="*/ 6 w 328"/>
                <a:gd name="T43" fmla="*/ 93 h 99"/>
                <a:gd name="T44" fmla="*/ 2 w 328"/>
                <a:gd name="T45" fmla="*/ 96 h 99"/>
                <a:gd name="T46" fmla="*/ 0 w 328"/>
                <a:gd name="T47" fmla="*/ 99 h 99"/>
                <a:gd name="T48" fmla="*/ 0 w 328"/>
                <a:gd name="T49" fmla="*/ 59 h 99"/>
                <a:gd name="T50" fmla="*/ 0 w 328"/>
                <a:gd name="T51" fmla="*/ 59 h 99"/>
                <a:gd name="T52" fmla="*/ 2 w 328"/>
                <a:gd name="T53" fmla="*/ 56 h 99"/>
                <a:gd name="T54" fmla="*/ 6 w 328"/>
                <a:gd name="T55" fmla="*/ 53 h 99"/>
                <a:gd name="T56" fmla="*/ 23 w 328"/>
                <a:gd name="T57" fmla="*/ 47 h 99"/>
                <a:gd name="T58" fmla="*/ 48 w 328"/>
                <a:gd name="T59" fmla="*/ 40 h 99"/>
                <a:gd name="T60" fmla="*/ 79 w 328"/>
                <a:gd name="T61" fmla="*/ 36 h 99"/>
                <a:gd name="T62" fmla="*/ 149 w 328"/>
                <a:gd name="T63" fmla="*/ 26 h 99"/>
                <a:gd name="T64" fmla="*/ 213 w 328"/>
                <a:gd name="T65" fmla="*/ 20 h 99"/>
                <a:gd name="T66" fmla="*/ 213 w 328"/>
                <a:gd name="T67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8" h="99">
                  <a:moveTo>
                    <a:pt x="213" y="20"/>
                  </a:moveTo>
                  <a:lnTo>
                    <a:pt x="213" y="20"/>
                  </a:lnTo>
                  <a:lnTo>
                    <a:pt x="267" y="16"/>
                  </a:lnTo>
                  <a:lnTo>
                    <a:pt x="303" y="13"/>
                  </a:lnTo>
                  <a:lnTo>
                    <a:pt x="314" y="9"/>
                  </a:lnTo>
                  <a:lnTo>
                    <a:pt x="322" y="8"/>
                  </a:lnTo>
                  <a:lnTo>
                    <a:pt x="326" y="5"/>
                  </a:lnTo>
                  <a:lnTo>
                    <a:pt x="328" y="0"/>
                  </a:lnTo>
                  <a:lnTo>
                    <a:pt x="328" y="40"/>
                  </a:lnTo>
                  <a:lnTo>
                    <a:pt x="328" y="40"/>
                  </a:lnTo>
                  <a:lnTo>
                    <a:pt x="326" y="45"/>
                  </a:lnTo>
                  <a:lnTo>
                    <a:pt x="322" y="48"/>
                  </a:lnTo>
                  <a:lnTo>
                    <a:pt x="314" y="50"/>
                  </a:lnTo>
                  <a:lnTo>
                    <a:pt x="303" y="53"/>
                  </a:lnTo>
                  <a:lnTo>
                    <a:pt x="267" y="57"/>
                  </a:lnTo>
                  <a:lnTo>
                    <a:pt x="213" y="60"/>
                  </a:lnTo>
                  <a:lnTo>
                    <a:pt x="213" y="60"/>
                  </a:lnTo>
                  <a:lnTo>
                    <a:pt x="149" y="67"/>
                  </a:lnTo>
                  <a:lnTo>
                    <a:pt x="79" y="76"/>
                  </a:lnTo>
                  <a:lnTo>
                    <a:pt x="48" y="81"/>
                  </a:lnTo>
                  <a:lnTo>
                    <a:pt x="23" y="87"/>
                  </a:lnTo>
                  <a:lnTo>
                    <a:pt x="6" y="93"/>
                  </a:lnTo>
                  <a:lnTo>
                    <a:pt x="2" y="96"/>
                  </a:lnTo>
                  <a:lnTo>
                    <a:pt x="0" y="9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6" y="53"/>
                  </a:lnTo>
                  <a:lnTo>
                    <a:pt x="23" y="47"/>
                  </a:lnTo>
                  <a:lnTo>
                    <a:pt x="48" y="40"/>
                  </a:lnTo>
                  <a:lnTo>
                    <a:pt x="79" y="36"/>
                  </a:lnTo>
                  <a:lnTo>
                    <a:pt x="149" y="26"/>
                  </a:lnTo>
                  <a:lnTo>
                    <a:pt x="213" y="20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E03BCE45-A5EE-4F07-955D-775A55A9E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1668463"/>
              <a:ext cx="941388" cy="192087"/>
            </a:xfrm>
            <a:custGeom>
              <a:avLst/>
              <a:gdLst>
                <a:gd name="T0" fmla="*/ 17 w 593"/>
                <a:gd name="T1" fmla="*/ 12 h 121"/>
                <a:gd name="T2" fmla="*/ 17 w 593"/>
                <a:gd name="T3" fmla="*/ 12 h 121"/>
                <a:gd name="T4" fmla="*/ 33 w 593"/>
                <a:gd name="T5" fmla="*/ 17 h 121"/>
                <a:gd name="T6" fmla="*/ 56 w 593"/>
                <a:gd name="T7" fmla="*/ 20 h 121"/>
                <a:gd name="T8" fmla="*/ 121 w 593"/>
                <a:gd name="T9" fmla="*/ 26 h 121"/>
                <a:gd name="T10" fmla="*/ 203 w 593"/>
                <a:gd name="T11" fmla="*/ 34 h 121"/>
                <a:gd name="T12" fmla="*/ 295 w 593"/>
                <a:gd name="T13" fmla="*/ 40 h 121"/>
                <a:gd name="T14" fmla="*/ 388 w 593"/>
                <a:gd name="T15" fmla="*/ 48 h 121"/>
                <a:gd name="T16" fmla="*/ 471 w 593"/>
                <a:gd name="T17" fmla="*/ 54 h 121"/>
                <a:gd name="T18" fmla="*/ 539 w 593"/>
                <a:gd name="T19" fmla="*/ 62 h 121"/>
                <a:gd name="T20" fmla="*/ 564 w 593"/>
                <a:gd name="T21" fmla="*/ 66 h 121"/>
                <a:gd name="T22" fmla="*/ 583 w 593"/>
                <a:gd name="T23" fmla="*/ 71 h 121"/>
                <a:gd name="T24" fmla="*/ 583 w 593"/>
                <a:gd name="T25" fmla="*/ 71 h 121"/>
                <a:gd name="T26" fmla="*/ 589 w 593"/>
                <a:gd name="T27" fmla="*/ 74 h 121"/>
                <a:gd name="T28" fmla="*/ 592 w 593"/>
                <a:gd name="T29" fmla="*/ 77 h 121"/>
                <a:gd name="T30" fmla="*/ 593 w 593"/>
                <a:gd name="T31" fmla="*/ 79 h 121"/>
                <a:gd name="T32" fmla="*/ 593 w 593"/>
                <a:gd name="T33" fmla="*/ 121 h 121"/>
                <a:gd name="T34" fmla="*/ 593 w 593"/>
                <a:gd name="T35" fmla="*/ 121 h 121"/>
                <a:gd name="T36" fmla="*/ 592 w 593"/>
                <a:gd name="T37" fmla="*/ 117 h 121"/>
                <a:gd name="T38" fmla="*/ 589 w 593"/>
                <a:gd name="T39" fmla="*/ 114 h 121"/>
                <a:gd name="T40" fmla="*/ 583 w 593"/>
                <a:gd name="T41" fmla="*/ 111 h 121"/>
                <a:gd name="T42" fmla="*/ 583 w 593"/>
                <a:gd name="T43" fmla="*/ 111 h 121"/>
                <a:gd name="T44" fmla="*/ 564 w 593"/>
                <a:gd name="T45" fmla="*/ 107 h 121"/>
                <a:gd name="T46" fmla="*/ 539 w 593"/>
                <a:gd name="T47" fmla="*/ 104 h 121"/>
                <a:gd name="T48" fmla="*/ 471 w 593"/>
                <a:gd name="T49" fmla="*/ 94 h 121"/>
                <a:gd name="T50" fmla="*/ 388 w 593"/>
                <a:gd name="T51" fmla="*/ 88 h 121"/>
                <a:gd name="T52" fmla="*/ 295 w 593"/>
                <a:gd name="T53" fmla="*/ 80 h 121"/>
                <a:gd name="T54" fmla="*/ 203 w 593"/>
                <a:gd name="T55" fmla="*/ 74 h 121"/>
                <a:gd name="T56" fmla="*/ 121 w 593"/>
                <a:gd name="T57" fmla="*/ 68 h 121"/>
                <a:gd name="T58" fmla="*/ 56 w 593"/>
                <a:gd name="T59" fmla="*/ 60 h 121"/>
                <a:gd name="T60" fmla="*/ 33 w 593"/>
                <a:gd name="T61" fmla="*/ 57 h 121"/>
                <a:gd name="T62" fmla="*/ 17 w 593"/>
                <a:gd name="T63" fmla="*/ 52 h 121"/>
                <a:gd name="T64" fmla="*/ 17 w 593"/>
                <a:gd name="T65" fmla="*/ 52 h 121"/>
                <a:gd name="T66" fmla="*/ 8 w 593"/>
                <a:gd name="T67" fmla="*/ 48 h 121"/>
                <a:gd name="T68" fmla="*/ 3 w 593"/>
                <a:gd name="T69" fmla="*/ 45 h 121"/>
                <a:gd name="T70" fmla="*/ 0 w 593"/>
                <a:gd name="T71" fmla="*/ 42 h 121"/>
                <a:gd name="T72" fmla="*/ 0 w 593"/>
                <a:gd name="T73" fmla="*/ 42 h 121"/>
                <a:gd name="T74" fmla="*/ 0 w 593"/>
                <a:gd name="T75" fmla="*/ 0 h 121"/>
                <a:gd name="T76" fmla="*/ 0 w 593"/>
                <a:gd name="T77" fmla="*/ 0 h 121"/>
                <a:gd name="T78" fmla="*/ 0 w 593"/>
                <a:gd name="T79" fmla="*/ 3 h 121"/>
                <a:gd name="T80" fmla="*/ 2 w 593"/>
                <a:gd name="T81" fmla="*/ 5 h 121"/>
                <a:gd name="T82" fmla="*/ 6 w 593"/>
                <a:gd name="T83" fmla="*/ 8 h 121"/>
                <a:gd name="T84" fmla="*/ 17 w 593"/>
                <a:gd name="T85" fmla="*/ 12 h 121"/>
                <a:gd name="T86" fmla="*/ 17 w 593"/>
                <a:gd name="T87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3" h="121">
                  <a:moveTo>
                    <a:pt x="17" y="12"/>
                  </a:moveTo>
                  <a:lnTo>
                    <a:pt x="17" y="12"/>
                  </a:lnTo>
                  <a:lnTo>
                    <a:pt x="33" y="17"/>
                  </a:lnTo>
                  <a:lnTo>
                    <a:pt x="56" y="20"/>
                  </a:lnTo>
                  <a:lnTo>
                    <a:pt x="121" y="26"/>
                  </a:lnTo>
                  <a:lnTo>
                    <a:pt x="203" y="34"/>
                  </a:lnTo>
                  <a:lnTo>
                    <a:pt x="295" y="40"/>
                  </a:lnTo>
                  <a:lnTo>
                    <a:pt x="388" y="48"/>
                  </a:lnTo>
                  <a:lnTo>
                    <a:pt x="471" y="54"/>
                  </a:lnTo>
                  <a:lnTo>
                    <a:pt x="539" y="62"/>
                  </a:lnTo>
                  <a:lnTo>
                    <a:pt x="564" y="66"/>
                  </a:lnTo>
                  <a:lnTo>
                    <a:pt x="583" y="71"/>
                  </a:lnTo>
                  <a:lnTo>
                    <a:pt x="583" y="71"/>
                  </a:lnTo>
                  <a:lnTo>
                    <a:pt x="589" y="74"/>
                  </a:lnTo>
                  <a:lnTo>
                    <a:pt x="592" y="77"/>
                  </a:lnTo>
                  <a:lnTo>
                    <a:pt x="593" y="79"/>
                  </a:lnTo>
                  <a:lnTo>
                    <a:pt x="593" y="121"/>
                  </a:lnTo>
                  <a:lnTo>
                    <a:pt x="593" y="121"/>
                  </a:lnTo>
                  <a:lnTo>
                    <a:pt x="592" y="117"/>
                  </a:lnTo>
                  <a:lnTo>
                    <a:pt x="589" y="114"/>
                  </a:lnTo>
                  <a:lnTo>
                    <a:pt x="583" y="111"/>
                  </a:lnTo>
                  <a:lnTo>
                    <a:pt x="583" y="111"/>
                  </a:lnTo>
                  <a:lnTo>
                    <a:pt x="564" y="107"/>
                  </a:lnTo>
                  <a:lnTo>
                    <a:pt x="539" y="104"/>
                  </a:lnTo>
                  <a:lnTo>
                    <a:pt x="471" y="94"/>
                  </a:lnTo>
                  <a:lnTo>
                    <a:pt x="388" y="88"/>
                  </a:lnTo>
                  <a:lnTo>
                    <a:pt x="295" y="80"/>
                  </a:lnTo>
                  <a:lnTo>
                    <a:pt x="203" y="74"/>
                  </a:lnTo>
                  <a:lnTo>
                    <a:pt x="121" y="68"/>
                  </a:lnTo>
                  <a:lnTo>
                    <a:pt x="56" y="60"/>
                  </a:lnTo>
                  <a:lnTo>
                    <a:pt x="33" y="57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8" y="48"/>
                  </a:lnTo>
                  <a:lnTo>
                    <a:pt x="3" y="45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6" y="8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4">
              <a:extLst>
                <a:ext uri="{FF2B5EF4-FFF2-40B4-BE49-F238E27FC236}">
                  <a16:creationId xmlns:a16="http://schemas.microsoft.com/office/drawing/2014/main" id="{C82E051D-C9EB-439C-BD53-C0956FD9D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38" y="1816100"/>
              <a:ext cx="944563" cy="396875"/>
            </a:xfrm>
            <a:custGeom>
              <a:avLst/>
              <a:gdLst>
                <a:gd name="T0" fmla="*/ 594 w 595"/>
                <a:gd name="T1" fmla="*/ 4 h 250"/>
                <a:gd name="T2" fmla="*/ 594 w 595"/>
                <a:gd name="T3" fmla="*/ 4 h 250"/>
                <a:gd name="T4" fmla="*/ 595 w 595"/>
                <a:gd name="T5" fmla="*/ 3 h 250"/>
                <a:gd name="T6" fmla="*/ 595 w 595"/>
                <a:gd name="T7" fmla="*/ 0 h 250"/>
                <a:gd name="T8" fmla="*/ 595 w 595"/>
                <a:gd name="T9" fmla="*/ 40 h 250"/>
                <a:gd name="T10" fmla="*/ 595 w 595"/>
                <a:gd name="T11" fmla="*/ 40 h 250"/>
                <a:gd name="T12" fmla="*/ 595 w 595"/>
                <a:gd name="T13" fmla="*/ 43 h 250"/>
                <a:gd name="T14" fmla="*/ 594 w 595"/>
                <a:gd name="T15" fmla="*/ 46 h 250"/>
                <a:gd name="T16" fmla="*/ 594 w 595"/>
                <a:gd name="T17" fmla="*/ 46 h 250"/>
                <a:gd name="T18" fmla="*/ 587 w 595"/>
                <a:gd name="T19" fmla="*/ 51 h 250"/>
                <a:gd name="T20" fmla="*/ 580 w 595"/>
                <a:gd name="T21" fmla="*/ 55 h 250"/>
                <a:gd name="T22" fmla="*/ 556 w 595"/>
                <a:gd name="T23" fmla="*/ 66 h 250"/>
                <a:gd name="T24" fmla="*/ 524 w 595"/>
                <a:gd name="T25" fmla="*/ 75 h 250"/>
                <a:gd name="T26" fmla="*/ 484 w 595"/>
                <a:gd name="T27" fmla="*/ 86 h 250"/>
                <a:gd name="T28" fmla="*/ 388 w 595"/>
                <a:gd name="T29" fmla="*/ 109 h 250"/>
                <a:gd name="T30" fmla="*/ 281 w 595"/>
                <a:gd name="T31" fmla="*/ 134 h 250"/>
                <a:gd name="T32" fmla="*/ 227 w 595"/>
                <a:gd name="T33" fmla="*/ 147 h 250"/>
                <a:gd name="T34" fmla="*/ 176 w 595"/>
                <a:gd name="T35" fmla="*/ 160 h 250"/>
                <a:gd name="T36" fmla="*/ 129 w 595"/>
                <a:gd name="T37" fmla="*/ 174 h 250"/>
                <a:gd name="T38" fmla="*/ 87 w 595"/>
                <a:gd name="T39" fmla="*/ 188 h 250"/>
                <a:gd name="T40" fmla="*/ 51 w 595"/>
                <a:gd name="T41" fmla="*/ 204 h 250"/>
                <a:gd name="T42" fmla="*/ 36 w 595"/>
                <a:gd name="T43" fmla="*/ 211 h 250"/>
                <a:gd name="T44" fmla="*/ 24 w 595"/>
                <a:gd name="T45" fmla="*/ 218 h 250"/>
                <a:gd name="T46" fmla="*/ 13 w 595"/>
                <a:gd name="T47" fmla="*/ 225 h 250"/>
                <a:gd name="T48" fmla="*/ 7 w 595"/>
                <a:gd name="T49" fmla="*/ 235 h 250"/>
                <a:gd name="T50" fmla="*/ 2 w 595"/>
                <a:gd name="T51" fmla="*/ 242 h 250"/>
                <a:gd name="T52" fmla="*/ 0 w 595"/>
                <a:gd name="T53" fmla="*/ 250 h 250"/>
                <a:gd name="T54" fmla="*/ 0 w 595"/>
                <a:gd name="T55" fmla="*/ 210 h 250"/>
                <a:gd name="T56" fmla="*/ 0 w 595"/>
                <a:gd name="T57" fmla="*/ 210 h 250"/>
                <a:gd name="T58" fmla="*/ 2 w 595"/>
                <a:gd name="T59" fmla="*/ 202 h 250"/>
                <a:gd name="T60" fmla="*/ 7 w 595"/>
                <a:gd name="T61" fmla="*/ 193 h 250"/>
                <a:gd name="T62" fmla="*/ 13 w 595"/>
                <a:gd name="T63" fmla="*/ 185 h 250"/>
                <a:gd name="T64" fmla="*/ 24 w 595"/>
                <a:gd name="T65" fmla="*/ 177 h 250"/>
                <a:gd name="T66" fmla="*/ 36 w 595"/>
                <a:gd name="T67" fmla="*/ 170 h 250"/>
                <a:gd name="T68" fmla="*/ 51 w 595"/>
                <a:gd name="T69" fmla="*/ 164 h 250"/>
                <a:gd name="T70" fmla="*/ 87 w 595"/>
                <a:gd name="T71" fmla="*/ 148 h 250"/>
                <a:gd name="T72" fmla="*/ 129 w 595"/>
                <a:gd name="T73" fmla="*/ 134 h 250"/>
                <a:gd name="T74" fmla="*/ 176 w 595"/>
                <a:gd name="T75" fmla="*/ 120 h 250"/>
                <a:gd name="T76" fmla="*/ 227 w 595"/>
                <a:gd name="T77" fmla="*/ 106 h 250"/>
                <a:gd name="T78" fmla="*/ 281 w 595"/>
                <a:gd name="T79" fmla="*/ 94 h 250"/>
                <a:gd name="T80" fmla="*/ 388 w 595"/>
                <a:gd name="T81" fmla="*/ 69 h 250"/>
                <a:gd name="T82" fmla="*/ 484 w 595"/>
                <a:gd name="T83" fmla="*/ 46 h 250"/>
                <a:gd name="T84" fmla="*/ 524 w 595"/>
                <a:gd name="T85" fmla="*/ 35 h 250"/>
                <a:gd name="T86" fmla="*/ 556 w 595"/>
                <a:gd name="T87" fmla="*/ 24 h 250"/>
                <a:gd name="T88" fmla="*/ 580 w 595"/>
                <a:gd name="T89" fmla="*/ 15 h 250"/>
                <a:gd name="T90" fmla="*/ 587 w 595"/>
                <a:gd name="T91" fmla="*/ 11 h 250"/>
                <a:gd name="T92" fmla="*/ 594 w 595"/>
                <a:gd name="T93" fmla="*/ 4 h 250"/>
                <a:gd name="T94" fmla="*/ 594 w 595"/>
                <a:gd name="T95" fmla="*/ 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5" h="250">
                  <a:moveTo>
                    <a:pt x="594" y="4"/>
                  </a:moveTo>
                  <a:lnTo>
                    <a:pt x="594" y="4"/>
                  </a:lnTo>
                  <a:lnTo>
                    <a:pt x="595" y="3"/>
                  </a:lnTo>
                  <a:lnTo>
                    <a:pt x="595" y="0"/>
                  </a:lnTo>
                  <a:lnTo>
                    <a:pt x="595" y="40"/>
                  </a:lnTo>
                  <a:lnTo>
                    <a:pt x="595" y="40"/>
                  </a:lnTo>
                  <a:lnTo>
                    <a:pt x="595" y="43"/>
                  </a:lnTo>
                  <a:lnTo>
                    <a:pt x="594" y="46"/>
                  </a:lnTo>
                  <a:lnTo>
                    <a:pt x="594" y="46"/>
                  </a:lnTo>
                  <a:lnTo>
                    <a:pt x="587" y="51"/>
                  </a:lnTo>
                  <a:lnTo>
                    <a:pt x="580" y="55"/>
                  </a:lnTo>
                  <a:lnTo>
                    <a:pt x="556" y="66"/>
                  </a:lnTo>
                  <a:lnTo>
                    <a:pt x="524" y="75"/>
                  </a:lnTo>
                  <a:lnTo>
                    <a:pt x="484" y="86"/>
                  </a:lnTo>
                  <a:lnTo>
                    <a:pt x="388" y="109"/>
                  </a:lnTo>
                  <a:lnTo>
                    <a:pt x="281" y="134"/>
                  </a:lnTo>
                  <a:lnTo>
                    <a:pt x="227" y="147"/>
                  </a:lnTo>
                  <a:lnTo>
                    <a:pt x="176" y="160"/>
                  </a:lnTo>
                  <a:lnTo>
                    <a:pt x="129" y="174"/>
                  </a:lnTo>
                  <a:lnTo>
                    <a:pt x="87" y="188"/>
                  </a:lnTo>
                  <a:lnTo>
                    <a:pt x="51" y="204"/>
                  </a:lnTo>
                  <a:lnTo>
                    <a:pt x="36" y="211"/>
                  </a:lnTo>
                  <a:lnTo>
                    <a:pt x="24" y="218"/>
                  </a:lnTo>
                  <a:lnTo>
                    <a:pt x="13" y="225"/>
                  </a:lnTo>
                  <a:lnTo>
                    <a:pt x="7" y="235"/>
                  </a:lnTo>
                  <a:lnTo>
                    <a:pt x="2" y="242"/>
                  </a:lnTo>
                  <a:lnTo>
                    <a:pt x="0" y="250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02"/>
                  </a:lnTo>
                  <a:lnTo>
                    <a:pt x="7" y="193"/>
                  </a:lnTo>
                  <a:lnTo>
                    <a:pt x="13" y="185"/>
                  </a:lnTo>
                  <a:lnTo>
                    <a:pt x="24" y="177"/>
                  </a:lnTo>
                  <a:lnTo>
                    <a:pt x="36" y="170"/>
                  </a:lnTo>
                  <a:lnTo>
                    <a:pt x="51" y="164"/>
                  </a:lnTo>
                  <a:lnTo>
                    <a:pt x="87" y="148"/>
                  </a:lnTo>
                  <a:lnTo>
                    <a:pt x="129" y="134"/>
                  </a:lnTo>
                  <a:lnTo>
                    <a:pt x="176" y="120"/>
                  </a:lnTo>
                  <a:lnTo>
                    <a:pt x="227" y="106"/>
                  </a:lnTo>
                  <a:lnTo>
                    <a:pt x="281" y="94"/>
                  </a:lnTo>
                  <a:lnTo>
                    <a:pt x="388" y="69"/>
                  </a:lnTo>
                  <a:lnTo>
                    <a:pt x="484" y="46"/>
                  </a:lnTo>
                  <a:lnTo>
                    <a:pt x="524" y="35"/>
                  </a:lnTo>
                  <a:lnTo>
                    <a:pt x="556" y="24"/>
                  </a:lnTo>
                  <a:lnTo>
                    <a:pt x="580" y="15"/>
                  </a:lnTo>
                  <a:lnTo>
                    <a:pt x="587" y="11"/>
                  </a:lnTo>
                  <a:lnTo>
                    <a:pt x="594" y="4"/>
                  </a:lnTo>
                  <a:lnTo>
                    <a:pt x="594" y="4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8AB606A5-1652-4A08-A5A0-5591523ED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750" y="3605213"/>
              <a:ext cx="2678113" cy="3246437"/>
            </a:xfrm>
            <a:custGeom>
              <a:avLst/>
              <a:gdLst>
                <a:gd name="T0" fmla="*/ 39 w 1687"/>
                <a:gd name="T1" fmla="*/ 2045 h 2045"/>
                <a:gd name="T2" fmla="*/ 39 w 1687"/>
                <a:gd name="T3" fmla="*/ 2045 h 2045"/>
                <a:gd name="T4" fmla="*/ 128 w 1687"/>
                <a:gd name="T5" fmla="*/ 1952 h 2045"/>
                <a:gd name="T6" fmla="*/ 216 w 1687"/>
                <a:gd name="T7" fmla="*/ 1863 h 2045"/>
                <a:gd name="T8" fmla="*/ 411 w 1687"/>
                <a:gd name="T9" fmla="*/ 1666 h 2045"/>
                <a:gd name="T10" fmla="*/ 525 w 1687"/>
                <a:gd name="T11" fmla="*/ 1549 h 2045"/>
                <a:gd name="T12" fmla="*/ 658 w 1687"/>
                <a:gd name="T13" fmla="*/ 1408 h 2045"/>
                <a:gd name="T14" fmla="*/ 813 w 1687"/>
                <a:gd name="T15" fmla="*/ 1241 h 2045"/>
                <a:gd name="T16" fmla="*/ 995 w 1687"/>
                <a:gd name="T17" fmla="*/ 1042 h 2045"/>
                <a:gd name="T18" fmla="*/ 995 w 1687"/>
                <a:gd name="T19" fmla="*/ 1042 h 2045"/>
                <a:gd name="T20" fmla="*/ 1132 w 1687"/>
                <a:gd name="T21" fmla="*/ 887 h 2045"/>
                <a:gd name="T22" fmla="*/ 1253 w 1687"/>
                <a:gd name="T23" fmla="*/ 748 h 2045"/>
                <a:gd name="T24" fmla="*/ 1356 w 1687"/>
                <a:gd name="T25" fmla="*/ 623 h 2045"/>
                <a:gd name="T26" fmla="*/ 1446 w 1687"/>
                <a:gd name="T27" fmla="*/ 511 h 2045"/>
                <a:gd name="T28" fmla="*/ 1519 w 1687"/>
                <a:gd name="T29" fmla="*/ 417 h 2045"/>
                <a:gd name="T30" fmla="*/ 1576 w 1687"/>
                <a:gd name="T31" fmla="*/ 340 h 2045"/>
                <a:gd name="T32" fmla="*/ 1617 w 1687"/>
                <a:gd name="T33" fmla="*/ 280 h 2045"/>
                <a:gd name="T34" fmla="*/ 1631 w 1687"/>
                <a:gd name="T35" fmla="*/ 256 h 2045"/>
                <a:gd name="T36" fmla="*/ 1642 w 1687"/>
                <a:gd name="T37" fmla="*/ 238 h 2045"/>
                <a:gd name="T38" fmla="*/ 1642 w 1687"/>
                <a:gd name="T39" fmla="*/ 238 h 2045"/>
                <a:gd name="T40" fmla="*/ 1655 w 1687"/>
                <a:gd name="T41" fmla="*/ 208 h 2045"/>
                <a:gd name="T42" fmla="*/ 1662 w 1687"/>
                <a:gd name="T43" fmla="*/ 188 h 2045"/>
                <a:gd name="T44" fmla="*/ 1670 w 1687"/>
                <a:gd name="T45" fmla="*/ 164 h 2045"/>
                <a:gd name="T46" fmla="*/ 1676 w 1687"/>
                <a:gd name="T47" fmla="*/ 137 h 2045"/>
                <a:gd name="T48" fmla="*/ 1682 w 1687"/>
                <a:gd name="T49" fmla="*/ 108 h 2045"/>
                <a:gd name="T50" fmla="*/ 1685 w 1687"/>
                <a:gd name="T51" fmla="*/ 75 h 2045"/>
                <a:gd name="T52" fmla="*/ 1687 w 1687"/>
                <a:gd name="T53" fmla="*/ 40 h 2045"/>
                <a:gd name="T54" fmla="*/ 1687 w 1687"/>
                <a:gd name="T55" fmla="*/ 0 h 2045"/>
                <a:gd name="T56" fmla="*/ 1687 w 1687"/>
                <a:gd name="T57" fmla="*/ 0 h 2045"/>
                <a:gd name="T58" fmla="*/ 1685 w 1687"/>
                <a:gd name="T59" fmla="*/ 35 h 2045"/>
                <a:gd name="T60" fmla="*/ 1682 w 1687"/>
                <a:gd name="T61" fmla="*/ 68 h 2045"/>
                <a:gd name="T62" fmla="*/ 1676 w 1687"/>
                <a:gd name="T63" fmla="*/ 97 h 2045"/>
                <a:gd name="T64" fmla="*/ 1670 w 1687"/>
                <a:gd name="T65" fmla="*/ 123 h 2045"/>
                <a:gd name="T66" fmla="*/ 1662 w 1687"/>
                <a:gd name="T67" fmla="*/ 148 h 2045"/>
                <a:gd name="T68" fmla="*/ 1655 w 1687"/>
                <a:gd name="T69" fmla="*/ 168 h 2045"/>
                <a:gd name="T70" fmla="*/ 1642 w 1687"/>
                <a:gd name="T71" fmla="*/ 198 h 2045"/>
                <a:gd name="T72" fmla="*/ 1642 w 1687"/>
                <a:gd name="T73" fmla="*/ 198 h 2045"/>
                <a:gd name="T74" fmla="*/ 1631 w 1687"/>
                <a:gd name="T75" fmla="*/ 216 h 2045"/>
                <a:gd name="T76" fmla="*/ 1617 w 1687"/>
                <a:gd name="T77" fmla="*/ 239 h 2045"/>
                <a:gd name="T78" fmla="*/ 1576 w 1687"/>
                <a:gd name="T79" fmla="*/ 300 h 2045"/>
                <a:gd name="T80" fmla="*/ 1519 w 1687"/>
                <a:gd name="T81" fmla="*/ 377 h 2045"/>
                <a:gd name="T82" fmla="*/ 1446 w 1687"/>
                <a:gd name="T83" fmla="*/ 471 h 2045"/>
                <a:gd name="T84" fmla="*/ 1356 w 1687"/>
                <a:gd name="T85" fmla="*/ 583 h 2045"/>
                <a:gd name="T86" fmla="*/ 1253 w 1687"/>
                <a:gd name="T87" fmla="*/ 708 h 2045"/>
                <a:gd name="T88" fmla="*/ 1132 w 1687"/>
                <a:gd name="T89" fmla="*/ 847 h 2045"/>
                <a:gd name="T90" fmla="*/ 995 w 1687"/>
                <a:gd name="T91" fmla="*/ 1000 h 2045"/>
                <a:gd name="T92" fmla="*/ 995 w 1687"/>
                <a:gd name="T93" fmla="*/ 1000 h 2045"/>
                <a:gd name="T94" fmla="*/ 805 w 1687"/>
                <a:gd name="T95" fmla="*/ 1210 h 2045"/>
                <a:gd name="T96" fmla="*/ 643 w 1687"/>
                <a:gd name="T97" fmla="*/ 1385 h 2045"/>
                <a:gd name="T98" fmla="*/ 507 w 1687"/>
                <a:gd name="T99" fmla="*/ 1529 h 2045"/>
                <a:gd name="T100" fmla="*/ 389 w 1687"/>
                <a:gd name="T101" fmla="*/ 1649 h 2045"/>
                <a:gd name="T102" fmla="*/ 189 w 1687"/>
                <a:gd name="T103" fmla="*/ 1850 h 2045"/>
                <a:gd name="T104" fmla="*/ 96 w 1687"/>
                <a:gd name="T105" fmla="*/ 1945 h 2045"/>
                <a:gd name="T106" fmla="*/ 0 w 1687"/>
                <a:gd name="T107" fmla="*/ 2045 h 2045"/>
                <a:gd name="T108" fmla="*/ 39 w 1687"/>
                <a:gd name="T109" fmla="*/ 2045 h 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7" h="2045">
                  <a:moveTo>
                    <a:pt x="39" y="2045"/>
                  </a:moveTo>
                  <a:lnTo>
                    <a:pt x="39" y="2045"/>
                  </a:lnTo>
                  <a:lnTo>
                    <a:pt x="128" y="1952"/>
                  </a:lnTo>
                  <a:lnTo>
                    <a:pt x="216" y="1863"/>
                  </a:lnTo>
                  <a:lnTo>
                    <a:pt x="411" y="1666"/>
                  </a:lnTo>
                  <a:lnTo>
                    <a:pt x="525" y="1549"/>
                  </a:lnTo>
                  <a:lnTo>
                    <a:pt x="658" y="1408"/>
                  </a:lnTo>
                  <a:lnTo>
                    <a:pt x="813" y="1241"/>
                  </a:lnTo>
                  <a:lnTo>
                    <a:pt x="995" y="1042"/>
                  </a:lnTo>
                  <a:lnTo>
                    <a:pt x="995" y="1042"/>
                  </a:lnTo>
                  <a:lnTo>
                    <a:pt x="1132" y="887"/>
                  </a:lnTo>
                  <a:lnTo>
                    <a:pt x="1253" y="748"/>
                  </a:lnTo>
                  <a:lnTo>
                    <a:pt x="1356" y="623"/>
                  </a:lnTo>
                  <a:lnTo>
                    <a:pt x="1446" y="511"/>
                  </a:lnTo>
                  <a:lnTo>
                    <a:pt x="1519" y="417"/>
                  </a:lnTo>
                  <a:lnTo>
                    <a:pt x="1576" y="340"/>
                  </a:lnTo>
                  <a:lnTo>
                    <a:pt x="1617" y="280"/>
                  </a:lnTo>
                  <a:lnTo>
                    <a:pt x="1631" y="256"/>
                  </a:lnTo>
                  <a:lnTo>
                    <a:pt x="1642" y="238"/>
                  </a:lnTo>
                  <a:lnTo>
                    <a:pt x="1642" y="238"/>
                  </a:lnTo>
                  <a:lnTo>
                    <a:pt x="1655" y="208"/>
                  </a:lnTo>
                  <a:lnTo>
                    <a:pt x="1662" y="188"/>
                  </a:lnTo>
                  <a:lnTo>
                    <a:pt x="1670" y="164"/>
                  </a:lnTo>
                  <a:lnTo>
                    <a:pt x="1676" y="137"/>
                  </a:lnTo>
                  <a:lnTo>
                    <a:pt x="1682" y="108"/>
                  </a:lnTo>
                  <a:lnTo>
                    <a:pt x="1685" y="75"/>
                  </a:lnTo>
                  <a:lnTo>
                    <a:pt x="1687" y="40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685" y="35"/>
                  </a:lnTo>
                  <a:lnTo>
                    <a:pt x="1682" y="68"/>
                  </a:lnTo>
                  <a:lnTo>
                    <a:pt x="1676" y="97"/>
                  </a:lnTo>
                  <a:lnTo>
                    <a:pt x="1670" y="123"/>
                  </a:lnTo>
                  <a:lnTo>
                    <a:pt x="1662" y="148"/>
                  </a:lnTo>
                  <a:lnTo>
                    <a:pt x="1655" y="168"/>
                  </a:lnTo>
                  <a:lnTo>
                    <a:pt x="1642" y="198"/>
                  </a:lnTo>
                  <a:lnTo>
                    <a:pt x="1642" y="198"/>
                  </a:lnTo>
                  <a:lnTo>
                    <a:pt x="1631" y="216"/>
                  </a:lnTo>
                  <a:lnTo>
                    <a:pt x="1617" y="239"/>
                  </a:lnTo>
                  <a:lnTo>
                    <a:pt x="1576" y="300"/>
                  </a:lnTo>
                  <a:lnTo>
                    <a:pt x="1519" y="377"/>
                  </a:lnTo>
                  <a:lnTo>
                    <a:pt x="1446" y="471"/>
                  </a:lnTo>
                  <a:lnTo>
                    <a:pt x="1356" y="583"/>
                  </a:lnTo>
                  <a:lnTo>
                    <a:pt x="1253" y="708"/>
                  </a:lnTo>
                  <a:lnTo>
                    <a:pt x="1132" y="847"/>
                  </a:lnTo>
                  <a:lnTo>
                    <a:pt x="995" y="1000"/>
                  </a:lnTo>
                  <a:lnTo>
                    <a:pt x="995" y="1000"/>
                  </a:lnTo>
                  <a:lnTo>
                    <a:pt x="805" y="1210"/>
                  </a:lnTo>
                  <a:lnTo>
                    <a:pt x="643" y="1385"/>
                  </a:lnTo>
                  <a:lnTo>
                    <a:pt x="507" y="1529"/>
                  </a:lnTo>
                  <a:lnTo>
                    <a:pt x="389" y="1649"/>
                  </a:lnTo>
                  <a:lnTo>
                    <a:pt x="189" y="1850"/>
                  </a:lnTo>
                  <a:lnTo>
                    <a:pt x="96" y="1945"/>
                  </a:lnTo>
                  <a:lnTo>
                    <a:pt x="0" y="2045"/>
                  </a:lnTo>
                  <a:lnTo>
                    <a:pt x="39" y="2045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35B87421-11C5-4453-B464-DF30D3796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5" y="1538288"/>
              <a:ext cx="6383338" cy="5313362"/>
            </a:xfrm>
            <a:custGeom>
              <a:avLst/>
              <a:gdLst>
                <a:gd name="T0" fmla="*/ 2221 w 4021"/>
                <a:gd name="T1" fmla="*/ 648 h 3347"/>
                <a:gd name="T2" fmla="*/ 2493 w 4021"/>
                <a:gd name="T3" fmla="*/ 717 h 3347"/>
                <a:gd name="T4" fmla="*/ 2691 w 4021"/>
                <a:gd name="T5" fmla="*/ 790 h 3347"/>
                <a:gd name="T6" fmla="*/ 2825 w 4021"/>
                <a:gd name="T7" fmla="*/ 861 h 3347"/>
                <a:gd name="T8" fmla="*/ 2941 w 4021"/>
                <a:gd name="T9" fmla="*/ 962 h 3347"/>
                <a:gd name="T10" fmla="*/ 2977 w 4021"/>
                <a:gd name="T11" fmla="*/ 1039 h 3347"/>
                <a:gd name="T12" fmla="*/ 2981 w 4021"/>
                <a:gd name="T13" fmla="*/ 1116 h 3347"/>
                <a:gd name="T14" fmla="*/ 2940 w 4021"/>
                <a:gd name="T15" fmla="*/ 1214 h 3347"/>
                <a:gd name="T16" fmla="*/ 2825 w 4021"/>
                <a:gd name="T17" fmla="*/ 1353 h 3347"/>
                <a:gd name="T18" fmla="*/ 2608 w 4021"/>
                <a:gd name="T19" fmla="*/ 1549 h 3347"/>
                <a:gd name="T20" fmla="*/ 2257 w 4021"/>
                <a:gd name="T21" fmla="*/ 1815 h 3347"/>
                <a:gd name="T22" fmla="*/ 1861 w 4021"/>
                <a:gd name="T23" fmla="*/ 2089 h 3347"/>
                <a:gd name="T24" fmla="*/ 2334 w 4021"/>
                <a:gd name="T25" fmla="*/ 3347 h 3347"/>
                <a:gd name="T26" fmla="*/ 2841 w 4021"/>
                <a:gd name="T27" fmla="*/ 2831 h 3347"/>
                <a:gd name="T28" fmla="*/ 3466 w 4021"/>
                <a:gd name="T29" fmla="*/ 2149 h 3347"/>
                <a:gd name="T30" fmla="*/ 3910 w 4021"/>
                <a:gd name="T31" fmla="*/ 1602 h 3347"/>
                <a:gd name="T32" fmla="*/ 3982 w 4021"/>
                <a:gd name="T33" fmla="*/ 1483 h 3347"/>
                <a:gd name="T34" fmla="*/ 4019 w 4021"/>
                <a:gd name="T35" fmla="*/ 1348 h 3347"/>
                <a:gd name="T36" fmla="*/ 4016 w 4021"/>
                <a:gd name="T37" fmla="*/ 1238 h 3347"/>
                <a:gd name="T38" fmla="*/ 3978 w 4021"/>
                <a:gd name="T39" fmla="*/ 1112 h 3347"/>
                <a:gd name="T40" fmla="*/ 3890 w 4021"/>
                <a:gd name="T41" fmla="*/ 975 h 3347"/>
                <a:gd name="T42" fmla="*/ 3732 w 4021"/>
                <a:gd name="T43" fmla="*/ 838 h 3347"/>
                <a:gd name="T44" fmla="*/ 3548 w 4021"/>
                <a:gd name="T45" fmla="*/ 734 h 3347"/>
                <a:gd name="T46" fmla="*/ 3253 w 4021"/>
                <a:gd name="T47" fmla="*/ 637 h 3347"/>
                <a:gd name="T48" fmla="*/ 2855 w 4021"/>
                <a:gd name="T49" fmla="*/ 553 h 3347"/>
                <a:gd name="T50" fmla="*/ 2263 w 4021"/>
                <a:gd name="T51" fmla="*/ 464 h 3347"/>
                <a:gd name="T52" fmla="*/ 2062 w 4021"/>
                <a:gd name="T53" fmla="*/ 417 h 3347"/>
                <a:gd name="T54" fmla="*/ 2031 w 4021"/>
                <a:gd name="T55" fmla="*/ 393 h 3347"/>
                <a:gd name="T56" fmla="*/ 2059 w 4021"/>
                <a:gd name="T57" fmla="*/ 349 h 3347"/>
                <a:gd name="T58" fmla="*/ 2231 w 4021"/>
                <a:gd name="T59" fmla="*/ 289 h 3347"/>
                <a:gd name="T60" fmla="*/ 2584 w 4021"/>
                <a:gd name="T61" fmla="*/ 201 h 3347"/>
                <a:gd name="T62" fmla="*/ 2625 w 4021"/>
                <a:gd name="T63" fmla="*/ 179 h 3347"/>
                <a:gd name="T64" fmla="*/ 2598 w 4021"/>
                <a:gd name="T65" fmla="*/ 158 h 3347"/>
                <a:gd name="T66" fmla="*/ 2329 w 4021"/>
                <a:gd name="T67" fmla="*/ 121 h 3347"/>
                <a:gd name="T68" fmla="*/ 1966 w 4021"/>
                <a:gd name="T69" fmla="*/ 88 h 3347"/>
                <a:gd name="T70" fmla="*/ 1965 w 4021"/>
                <a:gd name="T71" fmla="*/ 74 h 3347"/>
                <a:gd name="T72" fmla="*/ 2095 w 4021"/>
                <a:gd name="T73" fmla="*/ 51 h 3347"/>
                <a:gd name="T74" fmla="*/ 2274 w 4021"/>
                <a:gd name="T75" fmla="*/ 32 h 3347"/>
                <a:gd name="T76" fmla="*/ 2283 w 4021"/>
                <a:gd name="T77" fmla="*/ 20 h 3347"/>
                <a:gd name="T78" fmla="*/ 2169 w 4021"/>
                <a:gd name="T79" fmla="*/ 2 h 3347"/>
                <a:gd name="T80" fmla="*/ 2096 w 4021"/>
                <a:gd name="T81" fmla="*/ 3 h 3347"/>
                <a:gd name="T82" fmla="*/ 2122 w 4021"/>
                <a:gd name="T83" fmla="*/ 8 h 3347"/>
                <a:gd name="T84" fmla="*/ 2169 w 4021"/>
                <a:gd name="T85" fmla="*/ 17 h 3347"/>
                <a:gd name="T86" fmla="*/ 1953 w 4021"/>
                <a:gd name="T87" fmla="*/ 42 h 3347"/>
                <a:gd name="T88" fmla="*/ 1742 w 4021"/>
                <a:gd name="T89" fmla="*/ 76 h 3347"/>
                <a:gd name="T90" fmla="*/ 1753 w 4021"/>
                <a:gd name="T91" fmla="*/ 94 h 3347"/>
                <a:gd name="T92" fmla="*/ 1939 w 4021"/>
                <a:gd name="T93" fmla="*/ 116 h 3347"/>
                <a:gd name="T94" fmla="*/ 2300 w 4021"/>
                <a:gd name="T95" fmla="*/ 148 h 3347"/>
                <a:gd name="T96" fmla="*/ 2329 w 4021"/>
                <a:gd name="T97" fmla="*/ 161 h 3347"/>
                <a:gd name="T98" fmla="*/ 2305 w 4021"/>
                <a:gd name="T99" fmla="*/ 176 h 3347"/>
                <a:gd name="T100" fmla="*/ 1982 w 4021"/>
                <a:gd name="T101" fmla="*/ 238 h 3347"/>
                <a:gd name="T102" fmla="*/ 1738 w 4021"/>
                <a:gd name="T103" fmla="*/ 294 h 3347"/>
                <a:gd name="T104" fmla="*/ 1608 w 4021"/>
                <a:gd name="T105" fmla="*/ 349 h 3347"/>
                <a:gd name="T106" fmla="*/ 1568 w 4021"/>
                <a:gd name="T107" fmla="*/ 388 h 3347"/>
                <a:gd name="T108" fmla="*/ 1565 w 4021"/>
                <a:gd name="T109" fmla="*/ 431 h 3347"/>
                <a:gd name="T110" fmla="*/ 1596 w 4021"/>
                <a:gd name="T111" fmla="*/ 473 h 3347"/>
                <a:gd name="T112" fmla="*/ 1679 w 4021"/>
                <a:gd name="T113" fmla="*/ 521 h 3347"/>
                <a:gd name="T114" fmla="*/ 1832 w 4021"/>
                <a:gd name="T115" fmla="*/ 570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21" h="3347">
                  <a:moveTo>
                    <a:pt x="2019" y="609"/>
                  </a:moveTo>
                  <a:lnTo>
                    <a:pt x="2019" y="609"/>
                  </a:lnTo>
                  <a:lnTo>
                    <a:pt x="2090" y="621"/>
                  </a:lnTo>
                  <a:lnTo>
                    <a:pt x="2158" y="634"/>
                  </a:lnTo>
                  <a:lnTo>
                    <a:pt x="2221" y="648"/>
                  </a:lnTo>
                  <a:lnTo>
                    <a:pt x="2283" y="662"/>
                  </a:lnTo>
                  <a:lnTo>
                    <a:pt x="2340" y="676"/>
                  </a:lnTo>
                  <a:lnTo>
                    <a:pt x="2394" y="689"/>
                  </a:lnTo>
                  <a:lnTo>
                    <a:pt x="2445" y="703"/>
                  </a:lnTo>
                  <a:lnTo>
                    <a:pt x="2493" y="717"/>
                  </a:lnTo>
                  <a:lnTo>
                    <a:pt x="2538" y="731"/>
                  </a:lnTo>
                  <a:lnTo>
                    <a:pt x="2581" y="747"/>
                  </a:lnTo>
                  <a:lnTo>
                    <a:pt x="2620" y="761"/>
                  </a:lnTo>
                  <a:lnTo>
                    <a:pt x="2657" y="776"/>
                  </a:lnTo>
                  <a:lnTo>
                    <a:pt x="2691" y="790"/>
                  </a:lnTo>
                  <a:lnTo>
                    <a:pt x="2722" y="804"/>
                  </a:lnTo>
                  <a:lnTo>
                    <a:pt x="2751" y="819"/>
                  </a:lnTo>
                  <a:lnTo>
                    <a:pt x="2779" y="833"/>
                  </a:lnTo>
                  <a:lnTo>
                    <a:pt x="2804" y="847"/>
                  </a:lnTo>
                  <a:lnTo>
                    <a:pt x="2825" y="861"/>
                  </a:lnTo>
                  <a:lnTo>
                    <a:pt x="2847" y="875"/>
                  </a:lnTo>
                  <a:lnTo>
                    <a:pt x="2866" y="887"/>
                  </a:lnTo>
                  <a:lnTo>
                    <a:pt x="2896" y="914"/>
                  </a:lnTo>
                  <a:lnTo>
                    <a:pt x="2923" y="938"/>
                  </a:lnTo>
                  <a:lnTo>
                    <a:pt x="2941" y="962"/>
                  </a:lnTo>
                  <a:lnTo>
                    <a:pt x="2955" y="983"/>
                  </a:lnTo>
                  <a:lnTo>
                    <a:pt x="2966" y="1002"/>
                  </a:lnTo>
                  <a:lnTo>
                    <a:pt x="2972" y="1019"/>
                  </a:lnTo>
                  <a:lnTo>
                    <a:pt x="2972" y="1019"/>
                  </a:lnTo>
                  <a:lnTo>
                    <a:pt x="2977" y="1039"/>
                  </a:lnTo>
                  <a:lnTo>
                    <a:pt x="2981" y="1062"/>
                  </a:lnTo>
                  <a:lnTo>
                    <a:pt x="2983" y="1074"/>
                  </a:lnTo>
                  <a:lnTo>
                    <a:pt x="2984" y="1087"/>
                  </a:lnTo>
                  <a:lnTo>
                    <a:pt x="2983" y="1102"/>
                  </a:lnTo>
                  <a:lnTo>
                    <a:pt x="2981" y="1116"/>
                  </a:lnTo>
                  <a:lnTo>
                    <a:pt x="2977" y="1133"/>
                  </a:lnTo>
                  <a:lnTo>
                    <a:pt x="2971" y="1152"/>
                  </a:lnTo>
                  <a:lnTo>
                    <a:pt x="2963" y="1170"/>
                  </a:lnTo>
                  <a:lnTo>
                    <a:pt x="2952" y="1190"/>
                  </a:lnTo>
                  <a:lnTo>
                    <a:pt x="2940" y="1214"/>
                  </a:lnTo>
                  <a:lnTo>
                    <a:pt x="2923" y="1237"/>
                  </a:lnTo>
                  <a:lnTo>
                    <a:pt x="2904" y="1263"/>
                  </a:lnTo>
                  <a:lnTo>
                    <a:pt x="2881" y="1291"/>
                  </a:lnTo>
                  <a:lnTo>
                    <a:pt x="2855" y="1320"/>
                  </a:lnTo>
                  <a:lnTo>
                    <a:pt x="2825" y="1353"/>
                  </a:lnTo>
                  <a:lnTo>
                    <a:pt x="2791" y="1387"/>
                  </a:lnTo>
                  <a:lnTo>
                    <a:pt x="2753" y="1424"/>
                  </a:lnTo>
                  <a:lnTo>
                    <a:pt x="2710" y="1462"/>
                  </a:lnTo>
                  <a:lnTo>
                    <a:pt x="2662" y="1504"/>
                  </a:lnTo>
                  <a:lnTo>
                    <a:pt x="2608" y="1549"/>
                  </a:lnTo>
                  <a:lnTo>
                    <a:pt x="2549" y="1595"/>
                  </a:lnTo>
                  <a:lnTo>
                    <a:pt x="2486" y="1646"/>
                  </a:lnTo>
                  <a:lnTo>
                    <a:pt x="2416" y="1699"/>
                  </a:lnTo>
                  <a:lnTo>
                    <a:pt x="2340" y="1756"/>
                  </a:lnTo>
                  <a:lnTo>
                    <a:pt x="2257" y="1815"/>
                  </a:lnTo>
                  <a:lnTo>
                    <a:pt x="2169" y="1878"/>
                  </a:lnTo>
                  <a:lnTo>
                    <a:pt x="2073" y="1945"/>
                  </a:lnTo>
                  <a:lnTo>
                    <a:pt x="1971" y="2014"/>
                  </a:lnTo>
                  <a:lnTo>
                    <a:pt x="1861" y="2089"/>
                  </a:lnTo>
                  <a:lnTo>
                    <a:pt x="1861" y="2089"/>
                  </a:lnTo>
                  <a:lnTo>
                    <a:pt x="1318" y="2453"/>
                  </a:lnTo>
                  <a:lnTo>
                    <a:pt x="799" y="2803"/>
                  </a:lnTo>
                  <a:lnTo>
                    <a:pt x="346" y="3110"/>
                  </a:lnTo>
                  <a:lnTo>
                    <a:pt x="0" y="3347"/>
                  </a:lnTo>
                  <a:lnTo>
                    <a:pt x="2334" y="3347"/>
                  </a:lnTo>
                  <a:lnTo>
                    <a:pt x="2334" y="3347"/>
                  </a:lnTo>
                  <a:lnTo>
                    <a:pt x="2430" y="3247"/>
                  </a:lnTo>
                  <a:lnTo>
                    <a:pt x="2523" y="3152"/>
                  </a:lnTo>
                  <a:lnTo>
                    <a:pt x="2723" y="2951"/>
                  </a:lnTo>
                  <a:lnTo>
                    <a:pt x="2841" y="2831"/>
                  </a:lnTo>
                  <a:lnTo>
                    <a:pt x="2977" y="2687"/>
                  </a:lnTo>
                  <a:lnTo>
                    <a:pt x="3139" y="2512"/>
                  </a:lnTo>
                  <a:lnTo>
                    <a:pt x="3329" y="2302"/>
                  </a:lnTo>
                  <a:lnTo>
                    <a:pt x="3329" y="2302"/>
                  </a:lnTo>
                  <a:lnTo>
                    <a:pt x="3466" y="2149"/>
                  </a:lnTo>
                  <a:lnTo>
                    <a:pt x="3587" y="2010"/>
                  </a:lnTo>
                  <a:lnTo>
                    <a:pt x="3690" y="1885"/>
                  </a:lnTo>
                  <a:lnTo>
                    <a:pt x="3780" y="1773"/>
                  </a:lnTo>
                  <a:lnTo>
                    <a:pt x="3853" y="1679"/>
                  </a:lnTo>
                  <a:lnTo>
                    <a:pt x="3910" y="1602"/>
                  </a:lnTo>
                  <a:lnTo>
                    <a:pt x="3951" y="1541"/>
                  </a:lnTo>
                  <a:lnTo>
                    <a:pt x="3965" y="1518"/>
                  </a:lnTo>
                  <a:lnTo>
                    <a:pt x="3976" y="1500"/>
                  </a:lnTo>
                  <a:lnTo>
                    <a:pt x="3976" y="1500"/>
                  </a:lnTo>
                  <a:lnTo>
                    <a:pt x="3982" y="1483"/>
                  </a:lnTo>
                  <a:lnTo>
                    <a:pt x="3992" y="1461"/>
                  </a:lnTo>
                  <a:lnTo>
                    <a:pt x="4001" y="1435"/>
                  </a:lnTo>
                  <a:lnTo>
                    <a:pt x="4010" y="1404"/>
                  </a:lnTo>
                  <a:lnTo>
                    <a:pt x="4016" y="1367"/>
                  </a:lnTo>
                  <a:lnTo>
                    <a:pt x="4019" y="1348"/>
                  </a:lnTo>
                  <a:lnTo>
                    <a:pt x="4021" y="1328"/>
                  </a:lnTo>
                  <a:lnTo>
                    <a:pt x="4021" y="1306"/>
                  </a:lnTo>
                  <a:lnTo>
                    <a:pt x="4021" y="1285"/>
                  </a:lnTo>
                  <a:lnTo>
                    <a:pt x="4019" y="1262"/>
                  </a:lnTo>
                  <a:lnTo>
                    <a:pt x="4016" y="1238"/>
                  </a:lnTo>
                  <a:lnTo>
                    <a:pt x="4012" y="1214"/>
                  </a:lnTo>
                  <a:lnTo>
                    <a:pt x="4007" y="1189"/>
                  </a:lnTo>
                  <a:lnTo>
                    <a:pt x="3999" y="1164"/>
                  </a:lnTo>
                  <a:lnTo>
                    <a:pt x="3990" y="1138"/>
                  </a:lnTo>
                  <a:lnTo>
                    <a:pt x="3978" y="1112"/>
                  </a:lnTo>
                  <a:lnTo>
                    <a:pt x="3965" y="1085"/>
                  </a:lnTo>
                  <a:lnTo>
                    <a:pt x="3950" y="1057"/>
                  </a:lnTo>
                  <a:lnTo>
                    <a:pt x="3931" y="1031"/>
                  </a:lnTo>
                  <a:lnTo>
                    <a:pt x="3911" y="1003"/>
                  </a:lnTo>
                  <a:lnTo>
                    <a:pt x="3890" y="975"/>
                  </a:lnTo>
                  <a:lnTo>
                    <a:pt x="3863" y="948"/>
                  </a:lnTo>
                  <a:lnTo>
                    <a:pt x="3836" y="920"/>
                  </a:lnTo>
                  <a:lnTo>
                    <a:pt x="3805" y="892"/>
                  </a:lnTo>
                  <a:lnTo>
                    <a:pt x="3771" y="864"/>
                  </a:lnTo>
                  <a:lnTo>
                    <a:pt x="3732" y="838"/>
                  </a:lnTo>
                  <a:lnTo>
                    <a:pt x="3692" y="810"/>
                  </a:lnTo>
                  <a:lnTo>
                    <a:pt x="3692" y="810"/>
                  </a:lnTo>
                  <a:lnTo>
                    <a:pt x="3647" y="784"/>
                  </a:lnTo>
                  <a:lnTo>
                    <a:pt x="3599" y="759"/>
                  </a:lnTo>
                  <a:lnTo>
                    <a:pt x="3548" y="734"/>
                  </a:lnTo>
                  <a:lnTo>
                    <a:pt x="3494" y="713"/>
                  </a:lnTo>
                  <a:lnTo>
                    <a:pt x="3437" y="691"/>
                  </a:lnTo>
                  <a:lnTo>
                    <a:pt x="3378" y="672"/>
                  </a:lnTo>
                  <a:lnTo>
                    <a:pt x="3317" y="654"/>
                  </a:lnTo>
                  <a:lnTo>
                    <a:pt x="3253" y="637"/>
                  </a:lnTo>
                  <a:lnTo>
                    <a:pt x="3188" y="620"/>
                  </a:lnTo>
                  <a:lnTo>
                    <a:pt x="3123" y="606"/>
                  </a:lnTo>
                  <a:lnTo>
                    <a:pt x="3057" y="591"/>
                  </a:lnTo>
                  <a:lnTo>
                    <a:pt x="2989" y="578"/>
                  </a:lnTo>
                  <a:lnTo>
                    <a:pt x="2855" y="553"/>
                  </a:lnTo>
                  <a:lnTo>
                    <a:pt x="2723" y="532"/>
                  </a:lnTo>
                  <a:lnTo>
                    <a:pt x="2595" y="513"/>
                  </a:lnTo>
                  <a:lnTo>
                    <a:pt x="2475" y="495"/>
                  </a:lnTo>
                  <a:lnTo>
                    <a:pt x="2363" y="479"/>
                  </a:lnTo>
                  <a:lnTo>
                    <a:pt x="2263" y="464"/>
                  </a:lnTo>
                  <a:lnTo>
                    <a:pt x="2178" y="448"/>
                  </a:lnTo>
                  <a:lnTo>
                    <a:pt x="2143" y="442"/>
                  </a:lnTo>
                  <a:lnTo>
                    <a:pt x="2112" y="434"/>
                  </a:lnTo>
                  <a:lnTo>
                    <a:pt x="2084" y="427"/>
                  </a:lnTo>
                  <a:lnTo>
                    <a:pt x="2062" y="417"/>
                  </a:lnTo>
                  <a:lnTo>
                    <a:pt x="2047" y="410"/>
                  </a:lnTo>
                  <a:lnTo>
                    <a:pt x="2041" y="405"/>
                  </a:lnTo>
                  <a:lnTo>
                    <a:pt x="2038" y="400"/>
                  </a:lnTo>
                  <a:lnTo>
                    <a:pt x="2038" y="400"/>
                  </a:lnTo>
                  <a:lnTo>
                    <a:pt x="2031" y="393"/>
                  </a:lnTo>
                  <a:lnTo>
                    <a:pt x="2031" y="383"/>
                  </a:lnTo>
                  <a:lnTo>
                    <a:pt x="2033" y="374"/>
                  </a:lnTo>
                  <a:lnTo>
                    <a:pt x="2039" y="366"/>
                  </a:lnTo>
                  <a:lnTo>
                    <a:pt x="2048" y="357"/>
                  </a:lnTo>
                  <a:lnTo>
                    <a:pt x="2059" y="349"/>
                  </a:lnTo>
                  <a:lnTo>
                    <a:pt x="2075" y="342"/>
                  </a:lnTo>
                  <a:lnTo>
                    <a:pt x="2092" y="334"/>
                  </a:lnTo>
                  <a:lnTo>
                    <a:pt x="2132" y="318"/>
                  </a:lnTo>
                  <a:lnTo>
                    <a:pt x="2178" y="303"/>
                  </a:lnTo>
                  <a:lnTo>
                    <a:pt x="2231" y="289"/>
                  </a:lnTo>
                  <a:lnTo>
                    <a:pt x="2286" y="275"/>
                  </a:lnTo>
                  <a:lnTo>
                    <a:pt x="2401" y="249"/>
                  </a:lnTo>
                  <a:lnTo>
                    <a:pt x="2504" y="224"/>
                  </a:lnTo>
                  <a:lnTo>
                    <a:pt x="2547" y="213"/>
                  </a:lnTo>
                  <a:lnTo>
                    <a:pt x="2584" y="201"/>
                  </a:lnTo>
                  <a:lnTo>
                    <a:pt x="2598" y="196"/>
                  </a:lnTo>
                  <a:lnTo>
                    <a:pt x="2609" y="190"/>
                  </a:lnTo>
                  <a:lnTo>
                    <a:pt x="2618" y="186"/>
                  </a:lnTo>
                  <a:lnTo>
                    <a:pt x="2625" y="179"/>
                  </a:lnTo>
                  <a:lnTo>
                    <a:pt x="2625" y="179"/>
                  </a:lnTo>
                  <a:lnTo>
                    <a:pt x="2626" y="175"/>
                  </a:lnTo>
                  <a:lnTo>
                    <a:pt x="2625" y="170"/>
                  </a:lnTo>
                  <a:lnTo>
                    <a:pt x="2618" y="165"/>
                  </a:lnTo>
                  <a:lnTo>
                    <a:pt x="2611" y="161"/>
                  </a:lnTo>
                  <a:lnTo>
                    <a:pt x="2598" y="158"/>
                  </a:lnTo>
                  <a:lnTo>
                    <a:pt x="2584" y="153"/>
                  </a:lnTo>
                  <a:lnTo>
                    <a:pt x="2546" y="145"/>
                  </a:lnTo>
                  <a:lnTo>
                    <a:pt x="2501" y="139"/>
                  </a:lnTo>
                  <a:lnTo>
                    <a:pt x="2448" y="133"/>
                  </a:lnTo>
                  <a:lnTo>
                    <a:pt x="2329" y="121"/>
                  </a:lnTo>
                  <a:lnTo>
                    <a:pt x="2096" y="104"/>
                  </a:lnTo>
                  <a:lnTo>
                    <a:pt x="2011" y="96"/>
                  </a:lnTo>
                  <a:lnTo>
                    <a:pt x="1982" y="93"/>
                  </a:lnTo>
                  <a:lnTo>
                    <a:pt x="1966" y="88"/>
                  </a:lnTo>
                  <a:lnTo>
                    <a:pt x="1966" y="88"/>
                  </a:lnTo>
                  <a:lnTo>
                    <a:pt x="1960" y="85"/>
                  </a:lnTo>
                  <a:lnTo>
                    <a:pt x="1957" y="83"/>
                  </a:lnTo>
                  <a:lnTo>
                    <a:pt x="1957" y="82"/>
                  </a:lnTo>
                  <a:lnTo>
                    <a:pt x="1959" y="77"/>
                  </a:lnTo>
                  <a:lnTo>
                    <a:pt x="1965" y="74"/>
                  </a:lnTo>
                  <a:lnTo>
                    <a:pt x="1974" y="71"/>
                  </a:lnTo>
                  <a:lnTo>
                    <a:pt x="1987" y="68"/>
                  </a:lnTo>
                  <a:lnTo>
                    <a:pt x="2017" y="62"/>
                  </a:lnTo>
                  <a:lnTo>
                    <a:pt x="2055" y="56"/>
                  </a:lnTo>
                  <a:lnTo>
                    <a:pt x="2095" y="51"/>
                  </a:lnTo>
                  <a:lnTo>
                    <a:pt x="2170" y="43"/>
                  </a:lnTo>
                  <a:lnTo>
                    <a:pt x="2170" y="43"/>
                  </a:lnTo>
                  <a:lnTo>
                    <a:pt x="2226" y="39"/>
                  </a:lnTo>
                  <a:lnTo>
                    <a:pt x="2262" y="34"/>
                  </a:lnTo>
                  <a:lnTo>
                    <a:pt x="2274" y="32"/>
                  </a:lnTo>
                  <a:lnTo>
                    <a:pt x="2280" y="29"/>
                  </a:lnTo>
                  <a:lnTo>
                    <a:pt x="2285" y="26"/>
                  </a:lnTo>
                  <a:lnTo>
                    <a:pt x="2285" y="22"/>
                  </a:lnTo>
                  <a:lnTo>
                    <a:pt x="2285" y="22"/>
                  </a:lnTo>
                  <a:lnTo>
                    <a:pt x="2283" y="20"/>
                  </a:lnTo>
                  <a:lnTo>
                    <a:pt x="2280" y="17"/>
                  </a:lnTo>
                  <a:lnTo>
                    <a:pt x="2266" y="14"/>
                  </a:lnTo>
                  <a:lnTo>
                    <a:pt x="2246" y="9"/>
                  </a:lnTo>
                  <a:lnTo>
                    <a:pt x="2221" y="6"/>
                  </a:lnTo>
                  <a:lnTo>
                    <a:pt x="2169" y="2"/>
                  </a:lnTo>
                  <a:lnTo>
                    <a:pt x="2122" y="0"/>
                  </a:lnTo>
                  <a:lnTo>
                    <a:pt x="2122" y="0"/>
                  </a:lnTo>
                  <a:lnTo>
                    <a:pt x="2106" y="0"/>
                  </a:lnTo>
                  <a:lnTo>
                    <a:pt x="2099" y="2"/>
                  </a:lnTo>
                  <a:lnTo>
                    <a:pt x="2096" y="3"/>
                  </a:lnTo>
                  <a:lnTo>
                    <a:pt x="2096" y="3"/>
                  </a:lnTo>
                  <a:lnTo>
                    <a:pt x="2096" y="3"/>
                  </a:lnTo>
                  <a:lnTo>
                    <a:pt x="2098" y="5"/>
                  </a:lnTo>
                  <a:lnTo>
                    <a:pt x="2102" y="5"/>
                  </a:lnTo>
                  <a:lnTo>
                    <a:pt x="2122" y="8"/>
                  </a:lnTo>
                  <a:lnTo>
                    <a:pt x="2146" y="9"/>
                  </a:lnTo>
                  <a:lnTo>
                    <a:pt x="2164" y="12"/>
                  </a:lnTo>
                  <a:lnTo>
                    <a:pt x="2170" y="14"/>
                  </a:lnTo>
                  <a:lnTo>
                    <a:pt x="2172" y="15"/>
                  </a:lnTo>
                  <a:lnTo>
                    <a:pt x="2169" y="17"/>
                  </a:lnTo>
                  <a:lnTo>
                    <a:pt x="2160" y="20"/>
                  </a:lnTo>
                  <a:lnTo>
                    <a:pt x="2119" y="26"/>
                  </a:lnTo>
                  <a:lnTo>
                    <a:pt x="2042" y="34"/>
                  </a:lnTo>
                  <a:lnTo>
                    <a:pt x="2042" y="34"/>
                  </a:lnTo>
                  <a:lnTo>
                    <a:pt x="1953" y="42"/>
                  </a:lnTo>
                  <a:lnTo>
                    <a:pt x="1878" y="51"/>
                  </a:lnTo>
                  <a:lnTo>
                    <a:pt x="1821" y="57"/>
                  </a:lnTo>
                  <a:lnTo>
                    <a:pt x="1778" y="65"/>
                  </a:lnTo>
                  <a:lnTo>
                    <a:pt x="1750" y="73"/>
                  </a:lnTo>
                  <a:lnTo>
                    <a:pt x="1742" y="76"/>
                  </a:lnTo>
                  <a:lnTo>
                    <a:pt x="1738" y="79"/>
                  </a:lnTo>
                  <a:lnTo>
                    <a:pt x="1736" y="83"/>
                  </a:lnTo>
                  <a:lnTo>
                    <a:pt x="1738" y="87"/>
                  </a:lnTo>
                  <a:lnTo>
                    <a:pt x="1744" y="91"/>
                  </a:lnTo>
                  <a:lnTo>
                    <a:pt x="1753" y="94"/>
                  </a:lnTo>
                  <a:lnTo>
                    <a:pt x="1753" y="94"/>
                  </a:lnTo>
                  <a:lnTo>
                    <a:pt x="1769" y="99"/>
                  </a:lnTo>
                  <a:lnTo>
                    <a:pt x="1792" y="102"/>
                  </a:lnTo>
                  <a:lnTo>
                    <a:pt x="1857" y="108"/>
                  </a:lnTo>
                  <a:lnTo>
                    <a:pt x="1939" y="116"/>
                  </a:lnTo>
                  <a:lnTo>
                    <a:pt x="2031" y="122"/>
                  </a:lnTo>
                  <a:lnTo>
                    <a:pt x="2124" y="130"/>
                  </a:lnTo>
                  <a:lnTo>
                    <a:pt x="2207" y="136"/>
                  </a:lnTo>
                  <a:lnTo>
                    <a:pt x="2275" y="144"/>
                  </a:lnTo>
                  <a:lnTo>
                    <a:pt x="2300" y="148"/>
                  </a:lnTo>
                  <a:lnTo>
                    <a:pt x="2319" y="153"/>
                  </a:lnTo>
                  <a:lnTo>
                    <a:pt x="2319" y="153"/>
                  </a:lnTo>
                  <a:lnTo>
                    <a:pt x="2326" y="158"/>
                  </a:lnTo>
                  <a:lnTo>
                    <a:pt x="2328" y="159"/>
                  </a:lnTo>
                  <a:lnTo>
                    <a:pt x="2329" y="161"/>
                  </a:lnTo>
                  <a:lnTo>
                    <a:pt x="2329" y="161"/>
                  </a:lnTo>
                  <a:lnTo>
                    <a:pt x="2328" y="164"/>
                  </a:lnTo>
                  <a:lnTo>
                    <a:pt x="2326" y="167"/>
                  </a:lnTo>
                  <a:lnTo>
                    <a:pt x="2317" y="172"/>
                  </a:lnTo>
                  <a:lnTo>
                    <a:pt x="2305" y="176"/>
                  </a:lnTo>
                  <a:lnTo>
                    <a:pt x="2288" y="182"/>
                  </a:lnTo>
                  <a:lnTo>
                    <a:pt x="2246" y="192"/>
                  </a:lnTo>
                  <a:lnTo>
                    <a:pt x="2195" y="203"/>
                  </a:lnTo>
                  <a:lnTo>
                    <a:pt x="2082" y="223"/>
                  </a:lnTo>
                  <a:lnTo>
                    <a:pt x="1982" y="238"/>
                  </a:lnTo>
                  <a:lnTo>
                    <a:pt x="1982" y="238"/>
                  </a:lnTo>
                  <a:lnTo>
                    <a:pt x="1915" y="250"/>
                  </a:lnTo>
                  <a:lnTo>
                    <a:pt x="1852" y="264"/>
                  </a:lnTo>
                  <a:lnTo>
                    <a:pt x="1792" y="278"/>
                  </a:lnTo>
                  <a:lnTo>
                    <a:pt x="1738" y="294"/>
                  </a:lnTo>
                  <a:lnTo>
                    <a:pt x="1687" y="309"/>
                  </a:lnTo>
                  <a:lnTo>
                    <a:pt x="1665" y="318"/>
                  </a:lnTo>
                  <a:lnTo>
                    <a:pt x="1644" y="328"/>
                  </a:lnTo>
                  <a:lnTo>
                    <a:pt x="1625" y="339"/>
                  </a:lnTo>
                  <a:lnTo>
                    <a:pt x="1608" y="349"/>
                  </a:lnTo>
                  <a:lnTo>
                    <a:pt x="1593" y="360"/>
                  </a:lnTo>
                  <a:lnTo>
                    <a:pt x="1580" y="371"/>
                  </a:lnTo>
                  <a:lnTo>
                    <a:pt x="1580" y="371"/>
                  </a:lnTo>
                  <a:lnTo>
                    <a:pt x="1573" y="380"/>
                  </a:lnTo>
                  <a:lnTo>
                    <a:pt x="1568" y="388"/>
                  </a:lnTo>
                  <a:lnTo>
                    <a:pt x="1563" y="399"/>
                  </a:lnTo>
                  <a:lnTo>
                    <a:pt x="1562" y="410"/>
                  </a:lnTo>
                  <a:lnTo>
                    <a:pt x="1562" y="417"/>
                  </a:lnTo>
                  <a:lnTo>
                    <a:pt x="1562" y="424"/>
                  </a:lnTo>
                  <a:lnTo>
                    <a:pt x="1565" y="431"/>
                  </a:lnTo>
                  <a:lnTo>
                    <a:pt x="1568" y="439"/>
                  </a:lnTo>
                  <a:lnTo>
                    <a:pt x="1573" y="447"/>
                  </a:lnTo>
                  <a:lnTo>
                    <a:pt x="1579" y="456"/>
                  </a:lnTo>
                  <a:lnTo>
                    <a:pt x="1586" y="464"/>
                  </a:lnTo>
                  <a:lnTo>
                    <a:pt x="1596" y="473"/>
                  </a:lnTo>
                  <a:lnTo>
                    <a:pt x="1608" y="482"/>
                  </a:lnTo>
                  <a:lnTo>
                    <a:pt x="1622" y="492"/>
                  </a:lnTo>
                  <a:lnTo>
                    <a:pt x="1639" y="501"/>
                  </a:lnTo>
                  <a:lnTo>
                    <a:pt x="1658" y="510"/>
                  </a:lnTo>
                  <a:lnTo>
                    <a:pt x="1679" y="521"/>
                  </a:lnTo>
                  <a:lnTo>
                    <a:pt x="1704" y="530"/>
                  </a:lnTo>
                  <a:lnTo>
                    <a:pt x="1732" y="540"/>
                  </a:lnTo>
                  <a:lnTo>
                    <a:pt x="1761" y="550"/>
                  </a:lnTo>
                  <a:lnTo>
                    <a:pt x="1795" y="560"/>
                  </a:lnTo>
                  <a:lnTo>
                    <a:pt x="1832" y="570"/>
                  </a:lnTo>
                  <a:lnTo>
                    <a:pt x="1874" y="580"/>
                  </a:lnTo>
                  <a:lnTo>
                    <a:pt x="1917" y="589"/>
                  </a:lnTo>
                  <a:lnTo>
                    <a:pt x="2019" y="609"/>
                  </a:lnTo>
                  <a:lnTo>
                    <a:pt x="2019" y="609"/>
                  </a:lnTo>
                  <a:close/>
                </a:path>
              </a:pathLst>
            </a:custGeom>
            <a:solidFill>
              <a:srgbClr val="697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70F8A3D0-E145-49D6-B225-970210031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1614488"/>
              <a:ext cx="76200" cy="7937"/>
            </a:xfrm>
            <a:custGeom>
              <a:avLst/>
              <a:gdLst>
                <a:gd name="T0" fmla="*/ 15 w 48"/>
                <a:gd name="T1" fmla="*/ 3 h 5"/>
                <a:gd name="T2" fmla="*/ 0 w 48"/>
                <a:gd name="T3" fmla="*/ 5 h 5"/>
                <a:gd name="T4" fmla="*/ 48 w 48"/>
                <a:gd name="T5" fmla="*/ 0 h 5"/>
                <a:gd name="T6" fmla="*/ 15 w 48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5">
                  <a:moveTo>
                    <a:pt x="15" y="3"/>
                  </a:moveTo>
                  <a:lnTo>
                    <a:pt x="0" y="5"/>
                  </a:lnTo>
                  <a:lnTo>
                    <a:pt x="48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CA888615-7E08-42C9-BA02-90A3A0A6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300" y="1622425"/>
              <a:ext cx="4743450" cy="5229225"/>
            </a:xfrm>
            <a:custGeom>
              <a:avLst/>
              <a:gdLst>
                <a:gd name="T0" fmla="*/ 475 w 2988"/>
                <a:gd name="T1" fmla="*/ 3064 h 3294"/>
                <a:gd name="T2" fmla="*/ 1349 w 2988"/>
                <a:gd name="T3" fmla="*/ 2450 h 3294"/>
                <a:gd name="T4" fmla="*/ 2192 w 2988"/>
                <a:gd name="T5" fmla="*/ 1869 h 3294"/>
                <a:gd name="T6" fmla="*/ 2606 w 2988"/>
                <a:gd name="T7" fmla="*/ 1547 h 3294"/>
                <a:gd name="T8" fmla="*/ 2803 w 2988"/>
                <a:gd name="T9" fmla="*/ 1372 h 3294"/>
                <a:gd name="T10" fmla="*/ 2943 w 2988"/>
                <a:gd name="T11" fmla="*/ 1199 h 3294"/>
                <a:gd name="T12" fmla="*/ 2977 w 2988"/>
                <a:gd name="T13" fmla="*/ 1123 h 3294"/>
                <a:gd name="T14" fmla="*/ 2985 w 2988"/>
                <a:gd name="T15" fmla="*/ 1011 h 3294"/>
                <a:gd name="T16" fmla="*/ 2949 w 2988"/>
                <a:gd name="T17" fmla="*/ 907 h 3294"/>
                <a:gd name="T18" fmla="*/ 2877 w 2988"/>
                <a:gd name="T19" fmla="*/ 819 h 3294"/>
                <a:gd name="T20" fmla="*/ 2786 w 2988"/>
                <a:gd name="T21" fmla="*/ 757 h 3294"/>
                <a:gd name="T22" fmla="*/ 2656 w 2988"/>
                <a:gd name="T23" fmla="*/ 701 h 3294"/>
                <a:gd name="T24" fmla="*/ 2443 w 2988"/>
                <a:gd name="T25" fmla="*/ 636 h 3294"/>
                <a:gd name="T26" fmla="*/ 2010 w 2988"/>
                <a:gd name="T27" fmla="*/ 547 h 3294"/>
                <a:gd name="T28" fmla="*/ 1737 w 2988"/>
                <a:gd name="T29" fmla="*/ 490 h 3294"/>
                <a:gd name="T30" fmla="*/ 1593 w 2988"/>
                <a:gd name="T31" fmla="*/ 436 h 3294"/>
                <a:gd name="T32" fmla="*/ 1534 w 2988"/>
                <a:gd name="T33" fmla="*/ 395 h 3294"/>
                <a:gd name="T34" fmla="*/ 1516 w 2988"/>
                <a:gd name="T35" fmla="*/ 357 h 3294"/>
                <a:gd name="T36" fmla="*/ 1542 w 2988"/>
                <a:gd name="T37" fmla="*/ 318 h 3294"/>
                <a:gd name="T38" fmla="*/ 1629 w 2988"/>
                <a:gd name="T39" fmla="*/ 273 h 3294"/>
                <a:gd name="T40" fmla="*/ 1826 w 2988"/>
                <a:gd name="T41" fmla="*/ 216 h 3294"/>
                <a:gd name="T42" fmla="*/ 2182 w 2988"/>
                <a:gd name="T43" fmla="*/ 148 h 3294"/>
                <a:gd name="T44" fmla="*/ 2257 w 2988"/>
                <a:gd name="T45" fmla="*/ 125 h 3294"/>
                <a:gd name="T46" fmla="*/ 2265 w 2988"/>
                <a:gd name="T47" fmla="*/ 100 h 3294"/>
                <a:gd name="T48" fmla="*/ 2180 w 2988"/>
                <a:gd name="T49" fmla="*/ 81 h 3294"/>
                <a:gd name="T50" fmla="*/ 1890 w 2988"/>
                <a:gd name="T51" fmla="*/ 61 h 3294"/>
                <a:gd name="T52" fmla="*/ 1698 w 2988"/>
                <a:gd name="T53" fmla="*/ 41 h 3294"/>
                <a:gd name="T54" fmla="*/ 1678 w 2988"/>
                <a:gd name="T55" fmla="*/ 23 h 3294"/>
                <a:gd name="T56" fmla="*/ 1744 w 2988"/>
                <a:gd name="T57" fmla="*/ 7 h 3294"/>
                <a:gd name="T58" fmla="*/ 1744 w 2988"/>
                <a:gd name="T59" fmla="*/ 7 h 3294"/>
                <a:gd name="T60" fmla="*/ 1678 w 2988"/>
                <a:gd name="T61" fmla="*/ 23 h 3294"/>
                <a:gd name="T62" fmla="*/ 1686 w 2988"/>
                <a:gd name="T63" fmla="*/ 40 h 3294"/>
                <a:gd name="T64" fmla="*/ 1792 w 2988"/>
                <a:gd name="T65" fmla="*/ 55 h 3294"/>
                <a:gd name="T66" fmla="*/ 2109 w 2988"/>
                <a:gd name="T67" fmla="*/ 80 h 3294"/>
                <a:gd name="T68" fmla="*/ 2254 w 2988"/>
                <a:gd name="T69" fmla="*/ 100 h 3294"/>
                <a:gd name="T70" fmla="*/ 2260 w 2988"/>
                <a:gd name="T71" fmla="*/ 116 h 3294"/>
                <a:gd name="T72" fmla="*/ 2219 w 2988"/>
                <a:gd name="T73" fmla="*/ 133 h 3294"/>
                <a:gd name="T74" fmla="*/ 1868 w 2988"/>
                <a:gd name="T75" fmla="*/ 197 h 3294"/>
                <a:gd name="T76" fmla="*/ 1680 w 2988"/>
                <a:gd name="T77" fmla="*/ 242 h 3294"/>
                <a:gd name="T78" fmla="*/ 1550 w 2988"/>
                <a:gd name="T79" fmla="*/ 295 h 3294"/>
                <a:gd name="T80" fmla="*/ 1503 w 2988"/>
                <a:gd name="T81" fmla="*/ 343 h 3294"/>
                <a:gd name="T82" fmla="*/ 1508 w 2988"/>
                <a:gd name="T83" fmla="*/ 386 h 3294"/>
                <a:gd name="T84" fmla="*/ 1548 w 2988"/>
                <a:gd name="T85" fmla="*/ 426 h 3294"/>
                <a:gd name="T86" fmla="*/ 1684 w 2988"/>
                <a:gd name="T87" fmla="*/ 490 h 3294"/>
                <a:gd name="T88" fmla="*/ 1876 w 2988"/>
                <a:gd name="T89" fmla="*/ 536 h 3294"/>
                <a:gd name="T90" fmla="*/ 2214 w 2988"/>
                <a:gd name="T91" fmla="*/ 602 h 3294"/>
                <a:gd name="T92" fmla="*/ 2437 w 2988"/>
                <a:gd name="T93" fmla="*/ 660 h 3294"/>
                <a:gd name="T94" fmla="*/ 2642 w 2988"/>
                <a:gd name="T95" fmla="*/ 735 h 3294"/>
                <a:gd name="T96" fmla="*/ 2809 w 2988"/>
                <a:gd name="T97" fmla="*/ 824 h 3294"/>
                <a:gd name="T98" fmla="*/ 2869 w 2988"/>
                <a:gd name="T99" fmla="*/ 881 h 3294"/>
                <a:gd name="T100" fmla="*/ 2915 w 2988"/>
                <a:gd name="T101" fmla="*/ 961 h 3294"/>
                <a:gd name="T102" fmla="*/ 2929 w 2988"/>
                <a:gd name="T103" fmla="*/ 1051 h 3294"/>
                <a:gd name="T104" fmla="*/ 2914 w 2988"/>
                <a:gd name="T105" fmla="*/ 1122 h 3294"/>
                <a:gd name="T106" fmla="*/ 2838 w 2988"/>
                <a:gd name="T107" fmla="*/ 1239 h 3294"/>
                <a:gd name="T108" fmla="*/ 2691 w 2988"/>
                <a:gd name="T109" fmla="*/ 1394 h 3294"/>
                <a:gd name="T110" fmla="*/ 2398 w 2988"/>
                <a:gd name="T111" fmla="*/ 1641 h 3294"/>
                <a:gd name="T112" fmla="*/ 1727 w 2988"/>
                <a:gd name="T113" fmla="*/ 2110 h 3294"/>
                <a:gd name="T114" fmla="*/ 595 w 2988"/>
                <a:gd name="T115" fmla="*/ 2877 h 3294"/>
                <a:gd name="T116" fmla="*/ 0 w 2988"/>
                <a:gd name="T117" fmla="*/ 3294 h 3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88" h="3294">
                  <a:moveTo>
                    <a:pt x="158" y="3294"/>
                  </a:moveTo>
                  <a:lnTo>
                    <a:pt x="158" y="3294"/>
                  </a:lnTo>
                  <a:lnTo>
                    <a:pt x="268" y="3214"/>
                  </a:lnTo>
                  <a:lnTo>
                    <a:pt x="268" y="3214"/>
                  </a:lnTo>
                  <a:lnTo>
                    <a:pt x="475" y="3064"/>
                  </a:lnTo>
                  <a:lnTo>
                    <a:pt x="640" y="2946"/>
                  </a:lnTo>
                  <a:lnTo>
                    <a:pt x="799" y="2833"/>
                  </a:lnTo>
                  <a:lnTo>
                    <a:pt x="986" y="2703"/>
                  </a:lnTo>
                  <a:lnTo>
                    <a:pt x="1349" y="2450"/>
                  </a:lnTo>
                  <a:lnTo>
                    <a:pt x="1349" y="2450"/>
                  </a:lnTo>
                  <a:lnTo>
                    <a:pt x="1624" y="2260"/>
                  </a:lnTo>
                  <a:lnTo>
                    <a:pt x="1819" y="2127"/>
                  </a:lnTo>
                  <a:lnTo>
                    <a:pt x="2044" y="1974"/>
                  </a:lnTo>
                  <a:lnTo>
                    <a:pt x="2117" y="1923"/>
                  </a:lnTo>
                  <a:lnTo>
                    <a:pt x="2192" y="1869"/>
                  </a:lnTo>
                  <a:lnTo>
                    <a:pt x="2291" y="1794"/>
                  </a:lnTo>
                  <a:lnTo>
                    <a:pt x="2432" y="1686"/>
                  </a:lnTo>
                  <a:lnTo>
                    <a:pt x="2432" y="1686"/>
                  </a:lnTo>
                  <a:lnTo>
                    <a:pt x="2518" y="1618"/>
                  </a:lnTo>
                  <a:lnTo>
                    <a:pt x="2606" y="1547"/>
                  </a:lnTo>
                  <a:lnTo>
                    <a:pt x="2693" y="1474"/>
                  </a:lnTo>
                  <a:lnTo>
                    <a:pt x="2735" y="1437"/>
                  </a:lnTo>
                  <a:lnTo>
                    <a:pt x="2773" y="1400"/>
                  </a:lnTo>
                  <a:lnTo>
                    <a:pt x="2773" y="1400"/>
                  </a:lnTo>
                  <a:lnTo>
                    <a:pt x="2803" y="1372"/>
                  </a:lnTo>
                  <a:lnTo>
                    <a:pt x="2834" y="1340"/>
                  </a:lnTo>
                  <a:lnTo>
                    <a:pt x="2864" y="1307"/>
                  </a:lnTo>
                  <a:lnTo>
                    <a:pt x="2892" y="1272"/>
                  </a:lnTo>
                  <a:lnTo>
                    <a:pt x="2920" y="1236"/>
                  </a:lnTo>
                  <a:lnTo>
                    <a:pt x="2943" y="1199"/>
                  </a:lnTo>
                  <a:lnTo>
                    <a:pt x="2954" y="1181"/>
                  </a:lnTo>
                  <a:lnTo>
                    <a:pt x="2963" y="1161"/>
                  </a:lnTo>
                  <a:lnTo>
                    <a:pt x="2971" y="1142"/>
                  </a:lnTo>
                  <a:lnTo>
                    <a:pt x="2977" y="1123"/>
                  </a:lnTo>
                  <a:lnTo>
                    <a:pt x="2977" y="1123"/>
                  </a:lnTo>
                  <a:lnTo>
                    <a:pt x="2982" y="1100"/>
                  </a:lnTo>
                  <a:lnTo>
                    <a:pt x="2986" y="1079"/>
                  </a:lnTo>
                  <a:lnTo>
                    <a:pt x="2988" y="1055"/>
                  </a:lnTo>
                  <a:lnTo>
                    <a:pt x="2988" y="1032"/>
                  </a:lnTo>
                  <a:lnTo>
                    <a:pt x="2985" y="1011"/>
                  </a:lnTo>
                  <a:lnTo>
                    <a:pt x="2982" y="989"/>
                  </a:lnTo>
                  <a:lnTo>
                    <a:pt x="2976" y="967"/>
                  </a:lnTo>
                  <a:lnTo>
                    <a:pt x="2968" y="947"/>
                  </a:lnTo>
                  <a:lnTo>
                    <a:pt x="2960" y="927"/>
                  </a:lnTo>
                  <a:lnTo>
                    <a:pt x="2949" y="907"/>
                  </a:lnTo>
                  <a:lnTo>
                    <a:pt x="2937" y="887"/>
                  </a:lnTo>
                  <a:lnTo>
                    <a:pt x="2925" y="868"/>
                  </a:lnTo>
                  <a:lnTo>
                    <a:pt x="2909" y="851"/>
                  </a:lnTo>
                  <a:lnTo>
                    <a:pt x="2894" y="834"/>
                  </a:lnTo>
                  <a:lnTo>
                    <a:pt x="2877" y="819"/>
                  </a:lnTo>
                  <a:lnTo>
                    <a:pt x="2858" y="803"/>
                  </a:lnTo>
                  <a:lnTo>
                    <a:pt x="2858" y="803"/>
                  </a:lnTo>
                  <a:lnTo>
                    <a:pt x="2834" y="786"/>
                  </a:lnTo>
                  <a:lnTo>
                    <a:pt x="2810" y="771"/>
                  </a:lnTo>
                  <a:lnTo>
                    <a:pt x="2786" y="757"/>
                  </a:lnTo>
                  <a:lnTo>
                    <a:pt x="2759" y="745"/>
                  </a:lnTo>
                  <a:lnTo>
                    <a:pt x="2735" y="732"/>
                  </a:lnTo>
                  <a:lnTo>
                    <a:pt x="2708" y="722"/>
                  </a:lnTo>
                  <a:lnTo>
                    <a:pt x="2656" y="701"/>
                  </a:lnTo>
                  <a:lnTo>
                    <a:pt x="2656" y="701"/>
                  </a:lnTo>
                  <a:lnTo>
                    <a:pt x="2617" y="688"/>
                  </a:lnTo>
                  <a:lnTo>
                    <a:pt x="2571" y="672"/>
                  </a:lnTo>
                  <a:lnTo>
                    <a:pt x="2515" y="655"/>
                  </a:lnTo>
                  <a:lnTo>
                    <a:pt x="2443" y="636"/>
                  </a:lnTo>
                  <a:lnTo>
                    <a:pt x="2443" y="636"/>
                  </a:lnTo>
                  <a:lnTo>
                    <a:pt x="2313" y="606"/>
                  </a:lnTo>
                  <a:lnTo>
                    <a:pt x="2213" y="584"/>
                  </a:lnTo>
                  <a:lnTo>
                    <a:pt x="2118" y="565"/>
                  </a:lnTo>
                  <a:lnTo>
                    <a:pt x="2010" y="547"/>
                  </a:lnTo>
                  <a:lnTo>
                    <a:pt x="2010" y="547"/>
                  </a:lnTo>
                  <a:lnTo>
                    <a:pt x="1955" y="538"/>
                  </a:lnTo>
                  <a:lnTo>
                    <a:pt x="1876" y="522"/>
                  </a:lnTo>
                  <a:lnTo>
                    <a:pt x="1833" y="513"/>
                  </a:lnTo>
                  <a:lnTo>
                    <a:pt x="1785" y="502"/>
                  </a:lnTo>
                  <a:lnTo>
                    <a:pt x="1737" y="490"/>
                  </a:lnTo>
                  <a:lnTo>
                    <a:pt x="1689" y="474"/>
                  </a:lnTo>
                  <a:lnTo>
                    <a:pt x="1689" y="474"/>
                  </a:lnTo>
                  <a:lnTo>
                    <a:pt x="1652" y="462"/>
                  </a:lnTo>
                  <a:lnTo>
                    <a:pt x="1613" y="445"/>
                  </a:lnTo>
                  <a:lnTo>
                    <a:pt x="1593" y="436"/>
                  </a:lnTo>
                  <a:lnTo>
                    <a:pt x="1575" y="425"/>
                  </a:lnTo>
                  <a:lnTo>
                    <a:pt x="1558" y="414"/>
                  </a:lnTo>
                  <a:lnTo>
                    <a:pt x="1544" y="403"/>
                  </a:lnTo>
                  <a:lnTo>
                    <a:pt x="1544" y="403"/>
                  </a:lnTo>
                  <a:lnTo>
                    <a:pt x="1534" y="395"/>
                  </a:lnTo>
                  <a:lnTo>
                    <a:pt x="1527" y="388"/>
                  </a:lnTo>
                  <a:lnTo>
                    <a:pt x="1522" y="380"/>
                  </a:lnTo>
                  <a:lnTo>
                    <a:pt x="1519" y="372"/>
                  </a:lnTo>
                  <a:lnTo>
                    <a:pt x="1516" y="364"/>
                  </a:lnTo>
                  <a:lnTo>
                    <a:pt x="1516" y="357"/>
                  </a:lnTo>
                  <a:lnTo>
                    <a:pt x="1517" y="350"/>
                  </a:lnTo>
                  <a:lnTo>
                    <a:pt x="1519" y="344"/>
                  </a:lnTo>
                  <a:lnTo>
                    <a:pt x="1524" y="337"/>
                  </a:lnTo>
                  <a:lnTo>
                    <a:pt x="1528" y="330"/>
                  </a:lnTo>
                  <a:lnTo>
                    <a:pt x="1542" y="318"/>
                  </a:lnTo>
                  <a:lnTo>
                    <a:pt x="1561" y="306"/>
                  </a:lnTo>
                  <a:lnTo>
                    <a:pt x="1582" y="293"/>
                  </a:lnTo>
                  <a:lnTo>
                    <a:pt x="1582" y="293"/>
                  </a:lnTo>
                  <a:lnTo>
                    <a:pt x="1604" y="284"/>
                  </a:lnTo>
                  <a:lnTo>
                    <a:pt x="1629" y="273"/>
                  </a:lnTo>
                  <a:lnTo>
                    <a:pt x="1684" y="255"/>
                  </a:lnTo>
                  <a:lnTo>
                    <a:pt x="1738" y="238"/>
                  </a:lnTo>
                  <a:lnTo>
                    <a:pt x="1789" y="225"/>
                  </a:lnTo>
                  <a:lnTo>
                    <a:pt x="1789" y="225"/>
                  </a:lnTo>
                  <a:lnTo>
                    <a:pt x="1826" y="216"/>
                  </a:lnTo>
                  <a:lnTo>
                    <a:pt x="1870" y="208"/>
                  </a:lnTo>
                  <a:lnTo>
                    <a:pt x="2006" y="182"/>
                  </a:lnTo>
                  <a:lnTo>
                    <a:pt x="2114" y="162"/>
                  </a:lnTo>
                  <a:lnTo>
                    <a:pt x="2114" y="162"/>
                  </a:lnTo>
                  <a:lnTo>
                    <a:pt x="2182" y="148"/>
                  </a:lnTo>
                  <a:lnTo>
                    <a:pt x="2220" y="139"/>
                  </a:lnTo>
                  <a:lnTo>
                    <a:pt x="2236" y="134"/>
                  </a:lnTo>
                  <a:lnTo>
                    <a:pt x="2248" y="129"/>
                  </a:lnTo>
                  <a:lnTo>
                    <a:pt x="2248" y="129"/>
                  </a:lnTo>
                  <a:lnTo>
                    <a:pt x="2257" y="125"/>
                  </a:lnTo>
                  <a:lnTo>
                    <a:pt x="2265" y="119"/>
                  </a:lnTo>
                  <a:lnTo>
                    <a:pt x="2270" y="114"/>
                  </a:lnTo>
                  <a:lnTo>
                    <a:pt x="2271" y="109"/>
                  </a:lnTo>
                  <a:lnTo>
                    <a:pt x="2270" y="105"/>
                  </a:lnTo>
                  <a:lnTo>
                    <a:pt x="2265" y="100"/>
                  </a:lnTo>
                  <a:lnTo>
                    <a:pt x="2257" y="95"/>
                  </a:lnTo>
                  <a:lnTo>
                    <a:pt x="2248" y="92"/>
                  </a:lnTo>
                  <a:lnTo>
                    <a:pt x="2248" y="92"/>
                  </a:lnTo>
                  <a:lnTo>
                    <a:pt x="2219" y="86"/>
                  </a:lnTo>
                  <a:lnTo>
                    <a:pt x="2180" y="81"/>
                  </a:lnTo>
                  <a:lnTo>
                    <a:pt x="2111" y="75"/>
                  </a:lnTo>
                  <a:lnTo>
                    <a:pt x="2111" y="75"/>
                  </a:lnTo>
                  <a:lnTo>
                    <a:pt x="1999" y="68"/>
                  </a:lnTo>
                  <a:lnTo>
                    <a:pt x="1890" y="61"/>
                  </a:lnTo>
                  <a:lnTo>
                    <a:pt x="1890" y="61"/>
                  </a:lnTo>
                  <a:lnTo>
                    <a:pt x="1792" y="54"/>
                  </a:lnTo>
                  <a:lnTo>
                    <a:pt x="1738" y="49"/>
                  </a:lnTo>
                  <a:lnTo>
                    <a:pt x="1715" y="46"/>
                  </a:lnTo>
                  <a:lnTo>
                    <a:pt x="1698" y="41"/>
                  </a:lnTo>
                  <a:lnTo>
                    <a:pt x="1698" y="41"/>
                  </a:lnTo>
                  <a:lnTo>
                    <a:pt x="1680" y="35"/>
                  </a:lnTo>
                  <a:lnTo>
                    <a:pt x="1675" y="32"/>
                  </a:lnTo>
                  <a:lnTo>
                    <a:pt x="1672" y="29"/>
                  </a:lnTo>
                  <a:lnTo>
                    <a:pt x="1673" y="26"/>
                  </a:lnTo>
                  <a:lnTo>
                    <a:pt x="1678" y="23"/>
                  </a:lnTo>
                  <a:lnTo>
                    <a:pt x="1687" y="20"/>
                  </a:lnTo>
                  <a:lnTo>
                    <a:pt x="1698" y="17"/>
                  </a:lnTo>
                  <a:lnTo>
                    <a:pt x="1698" y="17"/>
                  </a:lnTo>
                  <a:lnTo>
                    <a:pt x="1720" y="12"/>
                  </a:lnTo>
                  <a:lnTo>
                    <a:pt x="1744" y="7"/>
                  </a:lnTo>
                  <a:lnTo>
                    <a:pt x="1792" y="1"/>
                  </a:lnTo>
                  <a:lnTo>
                    <a:pt x="1808" y="0"/>
                  </a:lnTo>
                  <a:lnTo>
                    <a:pt x="1792" y="1"/>
                  </a:lnTo>
                  <a:lnTo>
                    <a:pt x="1792" y="1"/>
                  </a:lnTo>
                  <a:lnTo>
                    <a:pt x="1744" y="7"/>
                  </a:lnTo>
                  <a:lnTo>
                    <a:pt x="1720" y="12"/>
                  </a:lnTo>
                  <a:lnTo>
                    <a:pt x="1698" y="17"/>
                  </a:lnTo>
                  <a:lnTo>
                    <a:pt x="1698" y="17"/>
                  </a:lnTo>
                  <a:lnTo>
                    <a:pt x="1686" y="20"/>
                  </a:lnTo>
                  <a:lnTo>
                    <a:pt x="1678" y="23"/>
                  </a:lnTo>
                  <a:lnTo>
                    <a:pt x="1673" y="26"/>
                  </a:lnTo>
                  <a:lnTo>
                    <a:pt x="1672" y="29"/>
                  </a:lnTo>
                  <a:lnTo>
                    <a:pt x="1673" y="32"/>
                  </a:lnTo>
                  <a:lnTo>
                    <a:pt x="1678" y="37"/>
                  </a:lnTo>
                  <a:lnTo>
                    <a:pt x="1686" y="40"/>
                  </a:lnTo>
                  <a:lnTo>
                    <a:pt x="1698" y="43"/>
                  </a:lnTo>
                  <a:lnTo>
                    <a:pt x="1698" y="43"/>
                  </a:lnTo>
                  <a:lnTo>
                    <a:pt x="1715" y="46"/>
                  </a:lnTo>
                  <a:lnTo>
                    <a:pt x="1738" y="49"/>
                  </a:lnTo>
                  <a:lnTo>
                    <a:pt x="1792" y="55"/>
                  </a:lnTo>
                  <a:lnTo>
                    <a:pt x="1890" y="63"/>
                  </a:lnTo>
                  <a:lnTo>
                    <a:pt x="1999" y="71"/>
                  </a:lnTo>
                  <a:lnTo>
                    <a:pt x="1999" y="71"/>
                  </a:lnTo>
                  <a:lnTo>
                    <a:pt x="2109" y="80"/>
                  </a:lnTo>
                  <a:lnTo>
                    <a:pt x="2109" y="80"/>
                  </a:lnTo>
                  <a:lnTo>
                    <a:pt x="2179" y="86"/>
                  </a:lnTo>
                  <a:lnTo>
                    <a:pt x="2217" y="92"/>
                  </a:lnTo>
                  <a:lnTo>
                    <a:pt x="2246" y="97"/>
                  </a:lnTo>
                  <a:lnTo>
                    <a:pt x="2246" y="97"/>
                  </a:lnTo>
                  <a:lnTo>
                    <a:pt x="2254" y="100"/>
                  </a:lnTo>
                  <a:lnTo>
                    <a:pt x="2260" y="103"/>
                  </a:lnTo>
                  <a:lnTo>
                    <a:pt x="2263" y="106"/>
                  </a:lnTo>
                  <a:lnTo>
                    <a:pt x="2265" y="109"/>
                  </a:lnTo>
                  <a:lnTo>
                    <a:pt x="2263" y="112"/>
                  </a:lnTo>
                  <a:lnTo>
                    <a:pt x="2260" y="116"/>
                  </a:lnTo>
                  <a:lnTo>
                    <a:pt x="2254" y="120"/>
                  </a:lnTo>
                  <a:lnTo>
                    <a:pt x="2246" y="123"/>
                  </a:lnTo>
                  <a:lnTo>
                    <a:pt x="2246" y="123"/>
                  </a:lnTo>
                  <a:lnTo>
                    <a:pt x="2234" y="128"/>
                  </a:lnTo>
                  <a:lnTo>
                    <a:pt x="2219" y="133"/>
                  </a:lnTo>
                  <a:lnTo>
                    <a:pt x="2180" y="142"/>
                  </a:lnTo>
                  <a:lnTo>
                    <a:pt x="2112" y="154"/>
                  </a:lnTo>
                  <a:lnTo>
                    <a:pt x="2004" y="173"/>
                  </a:lnTo>
                  <a:lnTo>
                    <a:pt x="2004" y="173"/>
                  </a:lnTo>
                  <a:lnTo>
                    <a:pt x="1868" y="197"/>
                  </a:lnTo>
                  <a:lnTo>
                    <a:pt x="1825" y="205"/>
                  </a:lnTo>
                  <a:lnTo>
                    <a:pt x="1786" y="214"/>
                  </a:lnTo>
                  <a:lnTo>
                    <a:pt x="1786" y="214"/>
                  </a:lnTo>
                  <a:lnTo>
                    <a:pt x="1735" y="227"/>
                  </a:lnTo>
                  <a:lnTo>
                    <a:pt x="1680" y="242"/>
                  </a:lnTo>
                  <a:lnTo>
                    <a:pt x="1624" y="261"/>
                  </a:lnTo>
                  <a:lnTo>
                    <a:pt x="1598" y="270"/>
                  </a:lnTo>
                  <a:lnTo>
                    <a:pt x="1575" y="281"/>
                  </a:lnTo>
                  <a:lnTo>
                    <a:pt x="1575" y="281"/>
                  </a:lnTo>
                  <a:lnTo>
                    <a:pt x="1550" y="295"/>
                  </a:lnTo>
                  <a:lnTo>
                    <a:pt x="1528" y="310"/>
                  </a:lnTo>
                  <a:lnTo>
                    <a:pt x="1520" y="318"/>
                  </a:lnTo>
                  <a:lnTo>
                    <a:pt x="1513" y="326"/>
                  </a:lnTo>
                  <a:lnTo>
                    <a:pt x="1508" y="333"/>
                  </a:lnTo>
                  <a:lnTo>
                    <a:pt x="1503" y="343"/>
                  </a:lnTo>
                  <a:lnTo>
                    <a:pt x="1500" y="350"/>
                  </a:lnTo>
                  <a:lnTo>
                    <a:pt x="1500" y="360"/>
                  </a:lnTo>
                  <a:lnTo>
                    <a:pt x="1500" y="369"/>
                  </a:lnTo>
                  <a:lnTo>
                    <a:pt x="1503" y="377"/>
                  </a:lnTo>
                  <a:lnTo>
                    <a:pt x="1508" y="386"/>
                  </a:lnTo>
                  <a:lnTo>
                    <a:pt x="1514" y="395"/>
                  </a:lnTo>
                  <a:lnTo>
                    <a:pt x="1524" y="405"/>
                  </a:lnTo>
                  <a:lnTo>
                    <a:pt x="1533" y="415"/>
                  </a:lnTo>
                  <a:lnTo>
                    <a:pt x="1533" y="415"/>
                  </a:lnTo>
                  <a:lnTo>
                    <a:pt x="1548" y="426"/>
                  </a:lnTo>
                  <a:lnTo>
                    <a:pt x="1567" y="437"/>
                  </a:lnTo>
                  <a:lnTo>
                    <a:pt x="1585" y="448"/>
                  </a:lnTo>
                  <a:lnTo>
                    <a:pt x="1607" y="459"/>
                  </a:lnTo>
                  <a:lnTo>
                    <a:pt x="1647" y="476"/>
                  </a:lnTo>
                  <a:lnTo>
                    <a:pt x="1684" y="490"/>
                  </a:lnTo>
                  <a:lnTo>
                    <a:pt x="1684" y="490"/>
                  </a:lnTo>
                  <a:lnTo>
                    <a:pt x="1732" y="504"/>
                  </a:lnTo>
                  <a:lnTo>
                    <a:pt x="1782" y="516"/>
                  </a:lnTo>
                  <a:lnTo>
                    <a:pt x="1829" y="527"/>
                  </a:lnTo>
                  <a:lnTo>
                    <a:pt x="1876" y="536"/>
                  </a:lnTo>
                  <a:lnTo>
                    <a:pt x="1955" y="551"/>
                  </a:lnTo>
                  <a:lnTo>
                    <a:pt x="2007" y="561"/>
                  </a:lnTo>
                  <a:lnTo>
                    <a:pt x="2007" y="561"/>
                  </a:lnTo>
                  <a:lnTo>
                    <a:pt x="2115" y="582"/>
                  </a:lnTo>
                  <a:lnTo>
                    <a:pt x="2214" y="602"/>
                  </a:lnTo>
                  <a:lnTo>
                    <a:pt x="2265" y="615"/>
                  </a:lnTo>
                  <a:lnTo>
                    <a:pt x="2318" y="627"/>
                  </a:lnTo>
                  <a:lnTo>
                    <a:pt x="2375" y="643"/>
                  </a:lnTo>
                  <a:lnTo>
                    <a:pt x="2437" y="660"/>
                  </a:lnTo>
                  <a:lnTo>
                    <a:pt x="2437" y="660"/>
                  </a:lnTo>
                  <a:lnTo>
                    <a:pt x="2503" y="680"/>
                  </a:lnTo>
                  <a:lnTo>
                    <a:pt x="2555" y="700"/>
                  </a:lnTo>
                  <a:lnTo>
                    <a:pt x="2602" y="717"/>
                  </a:lnTo>
                  <a:lnTo>
                    <a:pt x="2642" y="735"/>
                  </a:lnTo>
                  <a:lnTo>
                    <a:pt x="2642" y="735"/>
                  </a:lnTo>
                  <a:lnTo>
                    <a:pt x="2693" y="757"/>
                  </a:lnTo>
                  <a:lnTo>
                    <a:pt x="2741" y="782"/>
                  </a:lnTo>
                  <a:lnTo>
                    <a:pt x="2764" y="794"/>
                  </a:lnTo>
                  <a:lnTo>
                    <a:pt x="2787" y="808"/>
                  </a:lnTo>
                  <a:lnTo>
                    <a:pt x="2809" y="824"/>
                  </a:lnTo>
                  <a:lnTo>
                    <a:pt x="2829" y="841"/>
                  </a:lnTo>
                  <a:lnTo>
                    <a:pt x="2829" y="841"/>
                  </a:lnTo>
                  <a:lnTo>
                    <a:pt x="2843" y="853"/>
                  </a:lnTo>
                  <a:lnTo>
                    <a:pt x="2857" y="867"/>
                  </a:lnTo>
                  <a:lnTo>
                    <a:pt x="2869" y="881"/>
                  </a:lnTo>
                  <a:lnTo>
                    <a:pt x="2881" y="896"/>
                  </a:lnTo>
                  <a:lnTo>
                    <a:pt x="2892" y="912"/>
                  </a:lnTo>
                  <a:lnTo>
                    <a:pt x="2901" y="929"/>
                  </a:lnTo>
                  <a:lnTo>
                    <a:pt x="2909" y="944"/>
                  </a:lnTo>
                  <a:lnTo>
                    <a:pt x="2915" y="961"/>
                  </a:lnTo>
                  <a:lnTo>
                    <a:pt x="2922" y="978"/>
                  </a:lnTo>
                  <a:lnTo>
                    <a:pt x="2926" y="997"/>
                  </a:lnTo>
                  <a:lnTo>
                    <a:pt x="2929" y="1014"/>
                  </a:lnTo>
                  <a:lnTo>
                    <a:pt x="2929" y="1032"/>
                  </a:lnTo>
                  <a:lnTo>
                    <a:pt x="2929" y="1051"/>
                  </a:lnTo>
                  <a:lnTo>
                    <a:pt x="2928" y="1069"/>
                  </a:lnTo>
                  <a:lnTo>
                    <a:pt x="2925" y="1088"/>
                  </a:lnTo>
                  <a:lnTo>
                    <a:pt x="2918" y="1106"/>
                  </a:lnTo>
                  <a:lnTo>
                    <a:pt x="2918" y="1106"/>
                  </a:lnTo>
                  <a:lnTo>
                    <a:pt x="2914" y="1122"/>
                  </a:lnTo>
                  <a:lnTo>
                    <a:pt x="2906" y="1139"/>
                  </a:lnTo>
                  <a:lnTo>
                    <a:pt x="2897" y="1156"/>
                  </a:lnTo>
                  <a:lnTo>
                    <a:pt x="2888" y="1173"/>
                  </a:lnTo>
                  <a:lnTo>
                    <a:pt x="2864" y="1207"/>
                  </a:lnTo>
                  <a:lnTo>
                    <a:pt x="2838" y="1239"/>
                  </a:lnTo>
                  <a:lnTo>
                    <a:pt x="2812" y="1273"/>
                  </a:lnTo>
                  <a:lnTo>
                    <a:pt x="2783" y="1304"/>
                  </a:lnTo>
                  <a:lnTo>
                    <a:pt x="2732" y="1357"/>
                  </a:lnTo>
                  <a:lnTo>
                    <a:pt x="2732" y="1357"/>
                  </a:lnTo>
                  <a:lnTo>
                    <a:pt x="2691" y="1394"/>
                  </a:lnTo>
                  <a:lnTo>
                    <a:pt x="2651" y="1431"/>
                  </a:lnTo>
                  <a:lnTo>
                    <a:pt x="2569" y="1504"/>
                  </a:lnTo>
                  <a:lnTo>
                    <a:pt x="2484" y="1573"/>
                  </a:lnTo>
                  <a:lnTo>
                    <a:pt x="2398" y="1641"/>
                  </a:lnTo>
                  <a:lnTo>
                    <a:pt x="2398" y="1641"/>
                  </a:lnTo>
                  <a:lnTo>
                    <a:pt x="2259" y="1746"/>
                  </a:lnTo>
                  <a:lnTo>
                    <a:pt x="2151" y="1825"/>
                  </a:lnTo>
                  <a:lnTo>
                    <a:pt x="2060" y="1889"/>
                  </a:lnTo>
                  <a:lnTo>
                    <a:pt x="1968" y="1951"/>
                  </a:lnTo>
                  <a:lnTo>
                    <a:pt x="1727" y="2110"/>
                  </a:lnTo>
                  <a:lnTo>
                    <a:pt x="1548" y="2229"/>
                  </a:lnTo>
                  <a:lnTo>
                    <a:pt x="1309" y="2391"/>
                  </a:lnTo>
                  <a:lnTo>
                    <a:pt x="943" y="2640"/>
                  </a:lnTo>
                  <a:lnTo>
                    <a:pt x="943" y="2640"/>
                  </a:lnTo>
                  <a:lnTo>
                    <a:pt x="595" y="2877"/>
                  </a:lnTo>
                  <a:lnTo>
                    <a:pt x="416" y="3000"/>
                  </a:lnTo>
                  <a:lnTo>
                    <a:pt x="215" y="3141"/>
                  </a:lnTo>
                  <a:lnTo>
                    <a:pt x="215" y="3141"/>
                  </a:lnTo>
                  <a:lnTo>
                    <a:pt x="119" y="3207"/>
                  </a:lnTo>
                  <a:lnTo>
                    <a:pt x="0" y="3294"/>
                  </a:lnTo>
                  <a:lnTo>
                    <a:pt x="158" y="3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02E08124-91CE-4864-8AA2-B1373F66A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350" y="1816100"/>
              <a:ext cx="1008063" cy="330200"/>
            </a:xfrm>
            <a:custGeom>
              <a:avLst/>
              <a:gdLst>
                <a:gd name="T0" fmla="*/ 0 w 635"/>
                <a:gd name="T1" fmla="*/ 204 h 208"/>
                <a:gd name="T2" fmla="*/ 14 w 635"/>
                <a:gd name="T3" fmla="*/ 193 h 208"/>
                <a:gd name="T4" fmla="*/ 53 w 635"/>
                <a:gd name="T5" fmla="*/ 171 h 208"/>
                <a:gd name="T6" fmla="*/ 57 w 635"/>
                <a:gd name="T7" fmla="*/ 177 h 208"/>
                <a:gd name="T8" fmla="*/ 19 w 635"/>
                <a:gd name="T9" fmla="*/ 199 h 208"/>
                <a:gd name="T10" fmla="*/ 6 w 635"/>
                <a:gd name="T11" fmla="*/ 208 h 208"/>
                <a:gd name="T12" fmla="*/ 85 w 635"/>
                <a:gd name="T13" fmla="*/ 159 h 208"/>
                <a:gd name="T14" fmla="*/ 108 w 635"/>
                <a:gd name="T15" fmla="*/ 148 h 208"/>
                <a:gd name="T16" fmla="*/ 136 w 635"/>
                <a:gd name="T17" fmla="*/ 143 h 208"/>
                <a:gd name="T18" fmla="*/ 110 w 635"/>
                <a:gd name="T19" fmla="*/ 154 h 208"/>
                <a:gd name="T20" fmla="*/ 85 w 635"/>
                <a:gd name="T21" fmla="*/ 159 h 208"/>
                <a:gd name="T22" fmla="*/ 166 w 635"/>
                <a:gd name="T23" fmla="*/ 126 h 208"/>
                <a:gd name="T24" fmla="*/ 218 w 635"/>
                <a:gd name="T25" fmla="*/ 117 h 208"/>
                <a:gd name="T26" fmla="*/ 167 w 635"/>
                <a:gd name="T27" fmla="*/ 133 h 208"/>
                <a:gd name="T28" fmla="*/ 249 w 635"/>
                <a:gd name="T29" fmla="*/ 102 h 208"/>
                <a:gd name="T30" fmla="*/ 300 w 635"/>
                <a:gd name="T31" fmla="*/ 89 h 208"/>
                <a:gd name="T32" fmla="*/ 301 w 635"/>
                <a:gd name="T33" fmla="*/ 96 h 208"/>
                <a:gd name="T34" fmla="*/ 249 w 635"/>
                <a:gd name="T35" fmla="*/ 102 h 208"/>
                <a:gd name="T36" fmla="*/ 332 w 635"/>
                <a:gd name="T37" fmla="*/ 82 h 208"/>
                <a:gd name="T38" fmla="*/ 385 w 635"/>
                <a:gd name="T39" fmla="*/ 77 h 208"/>
                <a:gd name="T40" fmla="*/ 334 w 635"/>
                <a:gd name="T41" fmla="*/ 88 h 208"/>
                <a:gd name="T42" fmla="*/ 417 w 635"/>
                <a:gd name="T43" fmla="*/ 65 h 208"/>
                <a:gd name="T44" fmla="*/ 442 w 635"/>
                <a:gd name="T45" fmla="*/ 60 h 208"/>
                <a:gd name="T46" fmla="*/ 470 w 635"/>
                <a:gd name="T47" fmla="*/ 60 h 208"/>
                <a:gd name="T48" fmla="*/ 444 w 635"/>
                <a:gd name="T49" fmla="*/ 66 h 208"/>
                <a:gd name="T50" fmla="*/ 417 w 635"/>
                <a:gd name="T51" fmla="*/ 65 h 208"/>
                <a:gd name="T52" fmla="*/ 501 w 635"/>
                <a:gd name="T53" fmla="*/ 46 h 208"/>
                <a:gd name="T54" fmla="*/ 553 w 635"/>
                <a:gd name="T55" fmla="*/ 38 h 208"/>
                <a:gd name="T56" fmla="*/ 502 w 635"/>
                <a:gd name="T57" fmla="*/ 52 h 208"/>
                <a:gd name="T58" fmla="*/ 584 w 635"/>
                <a:gd name="T59" fmla="*/ 21 h 208"/>
                <a:gd name="T60" fmla="*/ 612 w 635"/>
                <a:gd name="T61" fmla="*/ 11 h 208"/>
                <a:gd name="T62" fmla="*/ 632 w 635"/>
                <a:gd name="T63" fmla="*/ 0 h 208"/>
                <a:gd name="T64" fmla="*/ 635 w 635"/>
                <a:gd name="T65" fmla="*/ 3 h 208"/>
                <a:gd name="T66" fmla="*/ 615 w 635"/>
                <a:gd name="T67" fmla="*/ 15 h 208"/>
                <a:gd name="T68" fmla="*/ 584 w 635"/>
                <a:gd name="T69" fmla="*/ 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5" h="208">
                  <a:moveTo>
                    <a:pt x="0" y="204"/>
                  </a:moveTo>
                  <a:lnTo>
                    <a:pt x="0" y="204"/>
                  </a:lnTo>
                  <a:lnTo>
                    <a:pt x="3" y="201"/>
                  </a:lnTo>
                  <a:lnTo>
                    <a:pt x="14" y="193"/>
                  </a:lnTo>
                  <a:lnTo>
                    <a:pt x="31" y="182"/>
                  </a:lnTo>
                  <a:lnTo>
                    <a:pt x="53" y="171"/>
                  </a:lnTo>
                  <a:lnTo>
                    <a:pt x="57" y="177"/>
                  </a:lnTo>
                  <a:lnTo>
                    <a:pt x="57" y="177"/>
                  </a:lnTo>
                  <a:lnTo>
                    <a:pt x="36" y="190"/>
                  </a:lnTo>
                  <a:lnTo>
                    <a:pt x="19" y="199"/>
                  </a:lnTo>
                  <a:lnTo>
                    <a:pt x="10" y="205"/>
                  </a:lnTo>
                  <a:lnTo>
                    <a:pt x="6" y="208"/>
                  </a:lnTo>
                  <a:lnTo>
                    <a:pt x="0" y="204"/>
                  </a:lnTo>
                  <a:close/>
                  <a:moveTo>
                    <a:pt x="85" y="159"/>
                  </a:moveTo>
                  <a:lnTo>
                    <a:pt x="85" y="159"/>
                  </a:lnTo>
                  <a:lnTo>
                    <a:pt x="108" y="148"/>
                  </a:lnTo>
                  <a:lnTo>
                    <a:pt x="135" y="137"/>
                  </a:lnTo>
                  <a:lnTo>
                    <a:pt x="136" y="143"/>
                  </a:lnTo>
                  <a:lnTo>
                    <a:pt x="136" y="143"/>
                  </a:lnTo>
                  <a:lnTo>
                    <a:pt x="110" y="154"/>
                  </a:lnTo>
                  <a:lnTo>
                    <a:pt x="87" y="165"/>
                  </a:lnTo>
                  <a:lnTo>
                    <a:pt x="85" y="159"/>
                  </a:lnTo>
                  <a:close/>
                  <a:moveTo>
                    <a:pt x="166" y="126"/>
                  </a:moveTo>
                  <a:lnTo>
                    <a:pt x="166" y="126"/>
                  </a:lnTo>
                  <a:lnTo>
                    <a:pt x="217" y="111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67" y="133"/>
                  </a:lnTo>
                  <a:lnTo>
                    <a:pt x="166" y="126"/>
                  </a:lnTo>
                  <a:close/>
                  <a:moveTo>
                    <a:pt x="249" y="102"/>
                  </a:moveTo>
                  <a:lnTo>
                    <a:pt x="249" y="102"/>
                  </a:lnTo>
                  <a:lnTo>
                    <a:pt x="300" y="89"/>
                  </a:lnTo>
                  <a:lnTo>
                    <a:pt x="301" y="96"/>
                  </a:lnTo>
                  <a:lnTo>
                    <a:pt x="301" y="96"/>
                  </a:lnTo>
                  <a:lnTo>
                    <a:pt x="251" y="108"/>
                  </a:lnTo>
                  <a:lnTo>
                    <a:pt x="249" y="102"/>
                  </a:lnTo>
                  <a:close/>
                  <a:moveTo>
                    <a:pt x="332" y="82"/>
                  </a:moveTo>
                  <a:lnTo>
                    <a:pt x="332" y="82"/>
                  </a:lnTo>
                  <a:lnTo>
                    <a:pt x="385" y="71"/>
                  </a:lnTo>
                  <a:lnTo>
                    <a:pt x="385" y="77"/>
                  </a:lnTo>
                  <a:lnTo>
                    <a:pt x="385" y="77"/>
                  </a:lnTo>
                  <a:lnTo>
                    <a:pt x="334" y="88"/>
                  </a:lnTo>
                  <a:lnTo>
                    <a:pt x="332" y="82"/>
                  </a:lnTo>
                  <a:close/>
                  <a:moveTo>
                    <a:pt x="417" y="65"/>
                  </a:moveTo>
                  <a:lnTo>
                    <a:pt x="417" y="65"/>
                  </a:lnTo>
                  <a:lnTo>
                    <a:pt x="442" y="60"/>
                  </a:lnTo>
                  <a:lnTo>
                    <a:pt x="468" y="54"/>
                  </a:lnTo>
                  <a:lnTo>
                    <a:pt x="470" y="60"/>
                  </a:lnTo>
                  <a:lnTo>
                    <a:pt x="444" y="66"/>
                  </a:lnTo>
                  <a:lnTo>
                    <a:pt x="444" y="66"/>
                  </a:lnTo>
                  <a:lnTo>
                    <a:pt x="417" y="71"/>
                  </a:lnTo>
                  <a:lnTo>
                    <a:pt x="417" y="65"/>
                  </a:lnTo>
                  <a:close/>
                  <a:moveTo>
                    <a:pt x="501" y="46"/>
                  </a:moveTo>
                  <a:lnTo>
                    <a:pt x="501" y="46"/>
                  </a:lnTo>
                  <a:lnTo>
                    <a:pt x="552" y="32"/>
                  </a:lnTo>
                  <a:lnTo>
                    <a:pt x="553" y="38"/>
                  </a:lnTo>
                  <a:lnTo>
                    <a:pt x="553" y="38"/>
                  </a:lnTo>
                  <a:lnTo>
                    <a:pt x="502" y="52"/>
                  </a:lnTo>
                  <a:lnTo>
                    <a:pt x="501" y="46"/>
                  </a:lnTo>
                  <a:close/>
                  <a:moveTo>
                    <a:pt x="584" y="21"/>
                  </a:moveTo>
                  <a:lnTo>
                    <a:pt x="584" y="21"/>
                  </a:lnTo>
                  <a:lnTo>
                    <a:pt x="612" y="11"/>
                  </a:lnTo>
                  <a:lnTo>
                    <a:pt x="623" y="4"/>
                  </a:lnTo>
                  <a:lnTo>
                    <a:pt x="632" y="0"/>
                  </a:lnTo>
                  <a:lnTo>
                    <a:pt x="635" y="3"/>
                  </a:lnTo>
                  <a:lnTo>
                    <a:pt x="635" y="3"/>
                  </a:lnTo>
                  <a:lnTo>
                    <a:pt x="627" y="9"/>
                  </a:lnTo>
                  <a:lnTo>
                    <a:pt x="615" y="15"/>
                  </a:lnTo>
                  <a:lnTo>
                    <a:pt x="586" y="28"/>
                  </a:lnTo>
                  <a:lnTo>
                    <a:pt x="584" y="21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0">
              <a:extLst>
                <a:ext uri="{FF2B5EF4-FFF2-40B4-BE49-F238E27FC236}">
                  <a16:creationId xmlns:a16="http://schemas.microsoft.com/office/drawing/2014/main" id="{6647B138-8A0E-4566-BE20-7AE19FE08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344863"/>
              <a:ext cx="119063" cy="379412"/>
            </a:xfrm>
            <a:custGeom>
              <a:avLst/>
              <a:gdLst>
                <a:gd name="T0" fmla="*/ 43 w 75"/>
                <a:gd name="T1" fmla="*/ 239 h 239"/>
                <a:gd name="T2" fmla="*/ 43 w 75"/>
                <a:gd name="T3" fmla="*/ 239 h 239"/>
                <a:gd name="T4" fmla="*/ 57 w 75"/>
                <a:gd name="T5" fmla="*/ 207 h 239"/>
                <a:gd name="T6" fmla="*/ 68 w 75"/>
                <a:gd name="T7" fmla="*/ 176 h 239"/>
                <a:gd name="T8" fmla="*/ 71 w 75"/>
                <a:gd name="T9" fmla="*/ 161 h 239"/>
                <a:gd name="T10" fmla="*/ 74 w 75"/>
                <a:gd name="T11" fmla="*/ 145 h 239"/>
                <a:gd name="T12" fmla="*/ 75 w 75"/>
                <a:gd name="T13" fmla="*/ 130 h 239"/>
                <a:gd name="T14" fmla="*/ 75 w 75"/>
                <a:gd name="T15" fmla="*/ 114 h 239"/>
                <a:gd name="T16" fmla="*/ 75 w 75"/>
                <a:gd name="T17" fmla="*/ 114 h 239"/>
                <a:gd name="T18" fmla="*/ 74 w 75"/>
                <a:gd name="T19" fmla="*/ 83 h 239"/>
                <a:gd name="T20" fmla="*/ 72 w 75"/>
                <a:gd name="T21" fmla="*/ 69 h 239"/>
                <a:gd name="T22" fmla="*/ 71 w 75"/>
                <a:gd name="T23" fmla="*/ 57 h 239"/>
                <a:gd name="T24" fmla="*/ 66 w 75"/>
                <a:gd name="T25" fmla="*/ 43 h 239"/>
                <a:gd name="T26" fmla="*/ 61 w 75"/>
                <a:gd name="T27" fmla="*/ 31 h 239"/>
                <a:gd name="T28" fmla="*/ 46 w 75"/>
                <a:gd name="T29" fmla="*/ 0 h 239"/>
                <a:gd name="T30" fmla="*/ 9 w 75"/>
                <a:gd name="T31" fmla="*/ 15 h 239"/>
                <a:gd name="T32" fmla="*/ 9 w 75"/>
                <a:gd name="T33" fmla="*/ 15 h 239"/>
                <a:gd name="T34" fmla="*/ 21 w 75"/>
                <a:gd name="T35" fmla="*/ 42 h 239"/>
                <a:gd name="T36" fmla="*/ 26 w 75"/>
                <a:gd name="T37" fmla="*/ 54 h 239"/>
                <a:gd name="T38" fmla="*/ 29 w 75"/>
                <a:gd name="T39" fmla="*/ 66 h 239"/>
                <a:gd name="T40" fmla="*/ 31 w 75"/>
                <a:gd name="T41" fmla="*/ 77 h 239"/>
                <a:gd name="T42" fmla="*/ 32 w 75"/>
                <a:gd name="T43" fmla="*/ 88 h 239"/>
                <a:gd name="T44" fmla="*/ 32 w 75"/>
                <a:gd name="T45" fmla="*/ 114 h 239"/>
                <a:gd name="T46" fmla="*/ 32 w 75"/>
                <a:gd name="T47" fmla="*/ 114 h 239"/>
                <a:gd name="T48" fmla="*/ 31 w 75"/>
                <a:gd name="T49" fmla="*/ 127 h 239"/>
                <a:gd name="T50" fmla="*/ 29 w 75"/>
                <a:gd name="T51" fmla="*/ 139 h 239"/>
                <a:gd name="T52" fmla="*/ 23 w 75"/>
                <a:gd name="T53" fmla="*/ 162 h 239"/>
                <a:gd name="T54" fmla="*/ 14 w 75"/>
                <a:gd name="T55" fmla="*/ 188 h 239"/>
                <a:gd name="T56" fmla="*/ 0 w 75"/>
                <a:gd name="T57" fmla="*/ 216 h 239"/>
                <a:gd name="T58" fmla="*/ 43 w 75"/>
                <a:gd name="T5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" h="239">
                  <a:moveTo>
                    <a:pt x="43" y="239"/>
                  </a:moveTo>
                  <a:lnTo>
                    <a:pt x="43" y="239"/>
                  </a:lnTo>
                  <a:lnTo>
                    <a:pt x="57" y="207"/>
                  </a:lnTo>
                  <a:lnTo>
                    <a:pt x="68" y="176"/>
                  </a:lnTo>
                  <a:lnTo>
                    <a:pt x="71" y="161"/>
                  </a:lnTo>
                  <a:lnTo>
                    <a:pt x="74" y="145"/>
                  </a:lnTo>
                  <a:lnTo>
                    <a:pt x="75" y="130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4" y="83"/>
                  </a:lnTo>
                  <a:lnTo>
                    <a:pt x="72" y="69"/>
                  </a:lnTo>
                  <a:lnTo>
                    <a:pt x="71" y="57"/>
                  </a:lnTo>
                  <a:lnTo>
                    <a:pt x="66" y="43"/>
                  </a:lnTo>
                  <a:lnTo>
                    <a:pt x="61" y="31"/>
                  </a:lnTo>
                  <a:lnTo>
                    <a:pt x="46" y="0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21" y="42"/>
                  </a:lnTo>
                  <a:lnTo>
                    <a:pt x="26" y="54"/>
                  </a:lnTo>
                  <a:lnTo>
                    <a:pt x="29" y="66"/>
                  </a:lnTo>
                  <a:lnTo>
                    <a:pt x="31" y="77"/>
                  </a:lnTo>
                  <a:lnTo>
                    <a:pt x="32" y="88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29" y="139"/>
                  </a:lnTo>
                  <a:lnTo>
                    <a:pt x="23" y="162"/>
                  </a:lnTo>
                  <a:lnTo>
                    <a:pt x="14" y="188"/>
                  </a:lnTo>
                  <a:lnTo>
                    <a:pt x="0" y="216"/>
                  </a:lnTo>
                  <a:lnTo>
                    <a:pt x="43" y="239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CBA75828-D964-43F2-8F39-19D5B5552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5" y="3000375"/>
              <a:ext cx="225425" cy="201612"/>
            </a:xfrm>
            <a:custGeom>
              <a:avLst/>
              <a:gdLst>
                <a:gd name="T0" fmla="*/ 119 w 142"/>
                <a:gd name="T1" fmla="*/ 127 h 127"/>
                <a:gd name="T2" fmla="*/ 142 w 142"/>
                <a:gd name="T3" fmla="*/ 102 h 127"/>
                <a:gd name="T4" fmla="*/ 142 w 142"/>
                <a:gd name="T5" fmla="*/ 102 h 127"/>
                <a:gd name="T6" fmla="*/ 117 w 142"/>
                <a:gd name="T7" fmla="*/ 79 h 127"/>
                <a:gd name="T8" fmla="*/ 85 w 142"/>
                <a:gd name="T9" fmla="*/ 51 h 127"/>
                <a:gd name="T10" fmla="*/ 49 w 142"/>
                <a:gd name="T11" fmla="*/ 25 h 127"/>
                <a:gd name="T12" fmla="*/ 17 w 142"/>
                <a:gd name="T13" fmla="*/ 0 h 127"/>
                <a:gd name="T14" fmla="*/ 0 w 142"/>
                <a:gd name="T15" fmla="*/ 24 h 127"/>
                <a:gd name="T16" fmla="*/ 0 w 142"/>
                <a:gd name="T17" fmla="*/ 24 h 127"/>
                <a:gd name="T18" fmla="*/ 32 w 142"/>
                <a:gd name="T19" fmla="*/ 47 h 127"/>
                <a:gd name="T20" fmla="*/ 64 w 142"/>
                <a:gd name="T21" fmla="*/ 76 h 127"/>
                <a:gd name="T22" fmla="*/ 94 w 142"/>
                <a:gd name="T23" fmla="*/ 102 h 127"/>
                <a:gd name="T24" fmla="*/ 119 w 142"/>
                <a:gd name="T25" fmla="*/ 127 h 127"/>
                <a:gd name="T26" fmla="*/ 119 w 142"/>
                <a:gd name="T2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7">
                  <a:moveTo>
                    <a:pt x="119" y="127"/>
                  </a:moveTo>
                  <a:lnTo>
                    <a:pt x="142" y="102"/>
                  </a:lnTo>
                  <a:lnTo>
                    <a:pt x="142" y="102"/>
                  </a:lnTo>
                  <a:lnTo>
                    <a:pt x="117" y="79"/>
                  </a:lnTo>
                  <a:lnTo>
                    <a:pt x="85" y="51"/>
                  </a:lnTo>
                  <a:lnTo>
                    <a:pt x="49" y="25"/>
                  </a:lnTo>
                  <a:lnTo>
                    <a:pt x="17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32" y="47"/>
                  </a:lnTo>
                  <a:lnTo>
                    <a:pt x="64" y="76"/>
                  </a:lnTo>
                  <a:lnTo>
                    <a:pt x="94" y="102"/>
                  </a:lnTo>
                  <a:lnTo>
                    <a:pt x="119" y="127"/>
                  </a:lnTo>
                  <a:lnTo>
                    <a:pt x="119" y="127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2">
              <a:extLst>
                <a:ext uri="{FF2B5EF4-FFF2-40B4-BE49-F238E27FC236}">
                  <a16:creationId xmlns:a16="http://schemas.microsoft.com/office/drawing/2014/main" id="{BE688E61-A1AB-4AA1-BA78-6E4672168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0825" y="2184400"/>
              <a:ext cx="2211388" cy="728662"/>
            </a:xfrm>
            <a:custGeom>
              <a:avLst/>
              <a:gdLst>
                <a:gd name="T0" fmla="*/ 1301 w 1393"/>
                <a:gd name="T1" fmla="*/ 388 h 459"/>
                <a:gd name="T2" fmla="*/ 1341 w 1393"/>
                <a:gd name="T3" fmla="*/ 409 h 459"/>
                <a:gd name="T4" fmla="*/ 1393 w 1393"/>
                <a:gd name="T5" fmla="*/ 440 h 459"/>
                <a:gd name="T6" fmla="*/ 1380 w 1393"/>
                <a:gd name="T7" fmla="*/ 459 h 459"/>
                <a:gd name="T8" fmla="*/ 1330 w 1393"/>
                <a:gd name="T9" fmla="*/ 426 h 459"/>
                <a:gd name="T10" fmla="*/ 1291 w 1393"/>
                <a:gd name="T11" fmla="*/ 406 h 459"/>
                <a:gd name="T12" fmla="*/ 1111 w 1393"/>
                <a:gd name="T13" fmla="*/ 310 h 459"/>
                <a:gd name="T14" fmla="*/ 1160 w 1393"/>
                <a:gd name="T15" fmla="*/ 329 h 459"/>
                <a:gd name="T16" fmla="*/ 1202 w 1393"/>
                <a:gd name="T17" fmla="*/ 364 h 459"/>
                <a:gd name="T18" fmla="*/ 1154 w 1393"/>
                <a:gd name="T19" fmla="*/ 346 h 459"/>
                <a:gd name="T20" fmla="*/ 1105 w 1393"/>
                <a:gd name="T21" fmla="*/ 327 h 459"/>
                <a:gd name="T22" fmla="*/ 918 w 1393"/>
                <a:gd name="T23" fmla="*/ 253 h 459"/>
                <a:gd name="T24" fmla="*/ 1015 w 1393"/>
                <a:gd name="T25" fmla="*/ 281 h 459"/>
                <a:gd name="T26" fmla="*/ 1012 w 1393"/>
                <a:gd name="T27" fmla="*/ 295 h 459"/>
                <a:gd name="T28" fmla="*/ 915 w 1393"/>
                <a:gd name="T29" fmla="*/ 267 h 459"/>
                <a:gd name="T30" fmla="*/ 720 w 1393"/>
                <a:gd name="T31" fmla="*/ 205 h 459"/>
                <a:gd name="T32" fmla="*/ 819 w 1393"/>
                <a:gd name="T33" fmla="*/ 228 h 459"/>
                <a:gd name="T34" fmla="*/ 816 w 1393"/>
                <a:gd name="T35" fmla="*/ 241 h 459"/>
                <a:gd name="T36" fmla="*/ 717 w 1393"/>
                <a:gd name="T37" fmla="*/ 219 h 459"/>
                <a:gd name="T38" fmla="*/ 521 w 1393"/>
                <a:gd name="T39" fmla="*/ 168 h 459"/>
                <a:gd name="T40" fmla="*/ 621 w 1393"/>
                <a:gd name="T41" fmla="*/ 185 h 459"/>
                <a:gd name="T42" fmla="*/ 618 w 1393"/>
                <a:gd name="T43" fmla="*/ 199 h 459"/>
                <a:gd name="T44" fmla="*/ 518 w 1393"/>
                <a:gd name="T45" fmla="*/ 180 h 459"/>
                <a:gd name="T46" fmla="*/ 391 w 1393"/>
                <a:gd name="T47" fmla="*/ 160 h 459"/>
                <a:gd name="T48" fmla="*/ 320 w 1393"/>
                <a:gd name="T49" fmla="*/ 137 h 459"/>
                <a:gd name="T50" fmla="*/ 392 w 1393"/>
                <a:gd name="T51" fmla="*/ 148 h 459"/>
                <a:gd name="T52" fmla="*/ 420 w 1393"/>
                <a:gd name="T53" fmla="*/ 151 h 459"/>
                <a:gd name="T54" fmla="*/ 419 w 1393"/>
                <a:gd name="T55" fmla="*/ 165 h 459"/>
                <a:gd name="T56" fmla="*/ 391 w 1393"/>
                <a:gd name="T57" fmla="*/ 160 h 459"/>
                <a:gd name="T58" fmla="*/ 124 w 1393"/>
                <a:gd name="T59" fmla="*/ 89 h 459"/>
                <a:gd name="T60" fmla="*/ 168 w 1393"/>
                <a:gd name="T61" fmla="*/ 103 h 459"/>
                <a:gd name="T62" fmla="*/ 218 w 1393"/>
                <a:gd name="T63" fmla="*/ 129 h 459"/>
                <a:gd name="T64" fmla="*/ 165 w 1393"/>
                <a:gd name="T65" fmla="*/ 117 h 459"/>
                <a:gd name="T66" fmla="*/ 119 w 1393"/>
                <a:gd name="T67" fmla="*/ 102 h 459"/>
                <a:gd name="T68" fmla="*/ 0 w 1393"/>
                <a:gd name="T69" fmla="*/ 3 h 459"/>
                <a:gd name="T70" fmla="*/ 11 w 1393"/>
                <a:gd name="T71" fmla="*/ 1 h 459"/>
                <a:gd name="T72" fmla="*/ 11 w 1393"/>
                <a:gd name="T73" fmla="*/ 3 h 459"/>
                <a:gd name="T74" fmla="*/ 17 w 1393"/>
                <a:gd name="T75" fmla="*/ 23 h 459"/>
                <a:gd name="T76" fmla="*/ 36 w 1393"/>
                <a:gd name="T77" fmla="*/ 44 h 459"/>
                <a:gd name="T78" fmla="*/ 28 w 1393"/>
                <a:gd name="T79" fmla="*/ 55 h 459"/>
                <a:gd name="T80" fmla="*/ 6 w 1393"/>
                <a:gd name="T81" fmla="*/ 29 h 459"/>
                <a:gd name="T82" fmla="*/ 0 w 1393"/>
                <a:gd name="T83" fmla="*/ 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3" h="459">
                  <a:moveTo>
                    <a:pt x="1291" y="406"/>
                  </a:moveTo>
                  <a:lnTo>
                    <a:pt x="1301" y="388"/>
                  </a:lnTo>
                  <a:lnTo>
                    <a:pt x="1301" y="388"/>
                  </a:lnTo>
                  <a:lnTo>
                    <a:pt x="1341" y="409"/>
                  </a:lnTo>
                  <a:lnTo>
                    <a:pt x="1370" y="425"/>
                  </a:lnTo>
                  <a:lnTo>
                    <a:pt x="1393" y="440"/>
                  </a:lnTo>
                  <a:lnTo>
                    <a:pt x="1380" y="459"/>
                  </a:lnTo>
                  <a:lnTo>
                    <a:pt x="1380" y="459"/>
                  </a:lnTo>
                  <a:lnTo>
                    <a:pt x="1358" y="443"/>
                  </a:lnTo>
                  <a:lnTo>
                    <a:pt x="1330" y="426"/>
                  </a:lnTo>
                  <a:lnTo>
                    <a:pt x="1291" y="406"/>
                  </a:lnTo>
                  <a:lnTo>
                    <a:pt x="1291" y="406"/>
                  </a:lnTo>
                  <a:close/>
                  <a:moveTo>
                    <a:pt x="1105" y="327"/>
                  </a:moveTo>
                  <a:lnTo>
                    <a:pt x="1111" y="310"/>
                  </a:lnTo>
                  <a:lnTo>
                    <a:pt x="1111" y="310"/>
                  </a:lnTo>
                  <a:lnTo>
                    <a:pt x="1160" y="329"/>
                  </a:lnTo>
                  <a:lnTo>
                    <a:pt x="1208" y="347"/>
                  </a:lnTo>
                  <a:lnTo>
                    <a:pt x="1202" y="364"/>
                  </a:lnTo>
                  <a:lnTo>
                    <a:pt x="1202" y="364"/>
                  </a:lnTo>
                  <a:lnTo>
                    <a:pt x="1154" y="346"/>
                  </a:lnTo>
                  <a:lnTo>
                    <a:pt x="1105" y="327"/>
                  </a:lnTo>
                  <a:lnTo>
                    <a:pt x="1105" y="327"/>
                  </a:lnTo>
                  <a:close/>
                  <a:moveTo>
                    <a:pt x="915" y="267"/>
                  </a:moveTo>
                  <a:lnTo>
                    <a:pt x="918" y="253"/>
                  </a:lnTo>
                  <a:lnTo>
                    <a:pt x="918" y="253"/>
                  </a:lnTo>
                  <a:lnTo>
                    <a:pt x="1015" y="281"/>
                  </a:lnTo>
                  <a:lnTo>
                    <a:pt x="1012" y="295"/>
                  </a:lnTo>
                  <a:lnTo>
                    <a:pt x="1012" y="295"/>
                  </a:lnTo>
                  <a:lnTo>
                    <a:pt x="915" y="267"/>
                  </a:lnTo>
                  <a:lnTo>
                    <a:pt x="915" y="267"/>
                  </a:lnTo>
                  <a:close/>
                  <a:moveTo>
                    <a:pt x="717" y="219"/>
                  </a:moveTo>
                  <a:lnTo>
                    <a:pt x="720" y="205"/>
                  </a:lnTo>
                  <a:lnTo>
                    <a:pt x="720" y="205"/>
                  </a:lnTo>
                  <a:lnTo>
                    <a:pt x="819" y="228"/>
                  </a:lnTo>
                  <a:lnTo>
                    <a:pt x="816" y="241"/>
                  </a:lnTo>
                  <a:lnTo>
                    <a:pt x="816" y="241"/>
                  </a:lnTo>
                  <a:lnTo>
                    <a:pt x="717" y="219"/>
                  </a:lnTo>
                  <a:lnTo>
                    <a:pt x="717" y="219"/>
                  </a:lnTo>
                  <a:close/>
                  <a:moveTo>
                    <a:pt x="518" y="180"/>
                  </a:moveTo>
                  <a:lnTo>
                    <a:pt x="521" y="168"/>
                  </a:lnTo>
                  <a:lnTo>
                    <a:pt x="521" y="168"/>
                  </a:lnTo>
                  <a:lnTo>
                    <a:pt x="621" y="185"/>
                  </a:lnTo>
                  <a:lnTo>
                    <a:pt x="618" y="199"/>
                  </a:lnTo>
                  <a:lnTo>
                    <a:pt x="618" y="199"/>
                  </a:lnTo>
                  <a:lnTo>
                    <a:pt x="518" y="180"/>
                  </a:lnTo>
                  <a:lnTo>
                    <a:pt x="518" y="180"/>
                  </a:lnTo>
                  <a:close/>
                  <a:moveTo>
                    <a:pt x="391" y="160"/>
                  </a:moveTo>
                  <a:lnTo>
                    <a:pt x="391" y="160"/>
                  </a:lnTo>
                  <a:lnTo>
                    <a:pt x="318" y="150"/>
                  </a:lnTo>
                  <a:lnTo>
                    <a:pt x="320" y="137"/>
                  </a:lnTo>
                  <a:lnTo>
                    <a:pt x="320" y="137"/>
                  </a:lnTo>
                  <a:lnTo>
                    <a:pt x="392" y="148"/>
                  </a:lnTo>
                  <a:lnTo>
                    <a:pt x="392" y="148"/>
                  </a:lnTo>
                  <a:lnTo>
                    <a:pt x="420" y="151"/>
                  </a:lnTo>
                  <a:lnTo>
                    <a:pt x="419" y="165"/>
                  </a:lnTo>
                  <a:lnTo>
                    <a:pt x="419" y="165"/>
                  </a:lnTo>
                  <a:lnTo>
                    <a:pt x="391" y="160"/>
                  </a:lnTo>
                  <a:lnTo>
                    <a:pt x="391" y="160"/>
                  </a:lnTo>
                  <a:close/>
                  <a:moveTo>
                    <a:pt x="119" y="102"/>
                  </a:moveTo>
                  <a:lnTo>
                    <a:pt x="124" y="89"/>
                  </a:lnTo>
                  <a:lnTo>
                    <a:pt x="124" y="89"/>
                  </a:lnTo>
                  <a:lnTo>
                    <a:pt x="168" y="103"/>
                  </a:lnTo>
                  <a:lnTo>
                    <a:pt x="221" y="117"/>
                  </a:lnTo>
                  <a:lnTo>
                    <a:pt x="218" y="129"/>
                  </a:lnTo>
                  <a:lnTo>
                    <a:pt x="218" y="129"/>
                  </a:lnTo>
                  <a:lnTo>
                    <a:pt x="165" y="117"/>
                  </a:lnTo>
                  <a:lnTo>
                    <a:pt x="119" y="102"/>
                  </a:lnTo>
                  <a:lnTo>
                    <a:pt x="119" y="102"/>
                  </a:lnTo>
                  <a:close/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14"/>
                  </a:lnTo>
                  <a:lnTo>
                    <a:pt x="17" y="23"/>
                  </a:lnTo>
                  <a:lnTo>
                    <a:pt x="25" y="34"/>
                  </a:lnTo>
                  <a:lnTo>
                    <a:pt x="36" y="4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16" y="43"/>
                  </a:lnTo>
                  <a:lnTo>
                    <a:pt x="6" y="29"/>
                  </a:lnTo>
                  <a:lnTo>
                    <a:pt x="2" y="17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3">
              <a:extLst>
                <a:ext uri="{FF2B5EF4-FFF2-40B4-BE49-F238E27FC236}">
                  <a16:creationId xmlns:a16="http://schemas.microsoft.com/office/drawing/2014/main" id="{DBC81117-A560-4B8E-B064-C183B323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5" y="5848350"/>
              <a:ext cx="447675" cy="417512"/>
            </a:xfrm>
            <a:custGeom>
              <a:avLst/>
              <a:gdLst>
                <a:gd name="T0" fmla="*/ 35 w 282"/>
                <a:gd name="T1" fmla="*/ 263 h 263"/>
                <a:gd name="T2" fmla="*/ 35 w 282"/>
                <a:gd name="T3" fmla="*/ 263 h 263"/>
                <a:gd name="T4" fmla="*/ 282 w 282"/>
                <a:gd name="T5" fmla="*/ 38 h 263"/>
                <a:gd name="T6" fmla="*/ 245 w 282"/>
                <a:gd name="T7" fmla="*/ 0 h 263"/>
                <a:gd name="T8" fmla="*/ 245 w 282"/>
                <a:gd name="T9" fmla="*/ 0 h 263"/>
                <a:gd name="T10" fmla="*/ 0 w 282"/>
                <a:gd name="T11" fmla="*/ 224 h 263"/>
                <a:gd name="T12" fmla="*/ 35 w 282"/>
                <a:gd name="T1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263">
                  <a:moveTo>
                    <a:pt x="35" y="263"/>
                  </a:moveTo>
                  <a:lnTo>
                    <a:pt x="35" y="263"/>
                  </a:lnTo>
                  <a:lnTo>
                    <a:pt x="282" y="38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0" y="224"/>
                  </a:lnTo>
                  <a:lnTo>
                    <a:pt x="35" y="263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id="{5B56079C-C617-4BB7-B1A4-0001E1B10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113" y="5205413"/>
              <a:ext cx="444500" cy="419100"/>
            </a:xfrm>
            <a:custGeom>
              <a:avLst/>
              <a:gdLst>
                <a:gd name="T0" fmla="*/ 36 w 280"/>
                <a:gd name="T1" fmla="*/ 264 h 264"/>
                <a:gd name="T2" fmla="*/ 36 w 280"/>
                <a:gd name="T3" fmla="*/ 264 h 264"/>
                <a:gd name="T4" fmla="*/ 280 w 280"/>
                <a:gd name="T5" fmla="*/ 38 h 264"/>
                <a:gd name="T6" fmla="*/ 245 w 280"/>
                <a:gd name="T7" fmla="*/ 0 h 264"/>
                <a:gd name="T8" fmla="*/ 245 w 280"/>
                <a:gd name="T9" fmla="*/ 0 h 264"/>
                <a:gd name="T10" fmla="*/ 0 w 280"/>
                <a:gd name="T11" fmla="*/ 225 h 264"/>
                <a:gd name="T12" fmla="*/ 36 w 280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264">
                  <a:moveTo>
                    <a:pt x="36" y="264"/>
                  </a:moveTo>
                  <a:lnTo>
                    <a:pt x="36" y="264"/>
                  </a:lnTo>
                  <a:lnTo>
                    <a:pt x="280" y="38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0" y="225"/>
                  </a:lnTo>
                  <a:lnTo>
                    <a:pt x="36" y="264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5">
              <a:extLst>
                <a:ext uri="{FF2B5EF4-FFF2-40B4-BE49-F238E27FC236}">
                  <a16:creationId xmlns:a16="http://schemas.microsoft.com/office/drawing/2014/main" id="{78D28CF5-87DA-4DE3-A803-D135B099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4554538"/>
              <a:ext cx="442913" cy="423862"/>
            </a:xfrm>
            <a:custGeom>
              <a:avLst/>
              <a:gdLst>
                <a:gd name="T0" fmla="*/ 37 w 279"/>
                <a:gd name="T1" fmla="*/ 267 h 267"/>
                <a:gd name="T2" fmla="*/ 37 w 279"/>
                <a:gd name="T3" fmla="*/ 267 h 267"/>
                <a:gd name="T4" fmla="*/ 279 w 279"/>
                <a:gd name="T5" fmla="*/ 39 h 267"/>
                <a:gd name="T6" fmla="*/ 242 w 279"/>
                <a:gd name="T7" fmla="*/ 0 h 267"/>
                <a:gd name="T8" fmla="*/ 242 w 279"/>
                <a:gd name="T9" fmla="*/ 0 h 267"/>
                <a:gd name="T10" fmla="*/ 0 w 279"/>
                <a:gd name="T11" fmla="*/ 227 h 267"/>
                <a:gd name="T12" fmla="*/ 37 w 279"/>
                <a:gd name="T1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9" h="267">
                  <a:moveTo>
                    <a:pt x="37" y="267"/>
                  </a:moveTo>
                  <a:lnTo>
                    <a:pt x="37" y="267"/>
                  </a:lnTo>
                  <a:lnTo>
                    <a:pt x="279" y="39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0" y="227"/>
                  </a:lnTo>
                  <a:lnTo>
                    <a:pt x="37" y="267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6">
              <a:extLst>
                <a:ext uri="{FF2B5EF4-FFF2-40B4-BE49-F238E27FC236}">
                  <a16:creationId xmlns:a16="http://schemas.microsoft.com/office/drawing/2014/main" id="{D6CC84B1-3502-4E88-A3C6-8241B3B3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825" y="6483350"/>
              <a:ext cx="452438" cy="368300"/>
            </a:xfrm>
            <a:custGeom>
              <a:avLst/>
              <a:gdLst>
                <a:gd name="T0" fmla="*/ 66 w 285"/>
                <a:gd name="T1" fmla="*/ 232 h 232"/>
                <a:gd name="T2" fmla="*/ 66 w 285"/>
                <a:gd name="T3" fmla="*/ 232 h 232"/>
                <a:gd name="T4" fmla="*/ 170 w 285"/>
                <a:gd name="T5" fmla="*/ 142 h 232"/>
                <a:gd name="T6" fmla="*/ 285 w 285"/>
                <a:gd name="T7" fmla="*/ 40 h 232"/>
                <a:gd name="T8" fmla="*/ 250 w 285"/>
                <a:gd name="T9" fmla="*/ 0 h 232"/>
                <a:gd name="T10" fmla="*/ 250 w 285"/>
                <a:gd name="T11" fmla="*/ 0 h 232"/>
                <a:gd name="T12" fmla="*/ 116 w 285"/>
                <a:gd name="T13" fmla="*/ 119 h 232"/>
                <a:gd name="T14" fmla="*/ 0 w 285"/>
                <a:gd name="T15" fmla="*/ 218 h 232"/>
                <a:gd name="T16" fmla="*/ 12 w 285"/>
                <a:gd name="T17" fmla="*/ 232 h 232"/>
                <a:gd name="T18" fmla="*/ 66 w 285"/>
                <a:gd name="T1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5" h="232">
                  <a:moveTo>
                    <a:pt x="66" y="232"/>
                  </a:moveTo>
                  <a:lnTo>
                    <a:pt x="66" y="232"/>
                  </a:lnTo>
                  <a:lnTo>
                    <a:pt x="170" y="142"/>
                  </a:lnTo>
                  <a:lnTo>
                    <a:pt x="285" y="4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116" y="119"/>
                  </a:lnTo>
                  <a:lnTo>
                    <a:pt x="0" y="218"/>
                  </a:lnTo>
                  <a:lnTo>
                    <a:pt x="12" y="232"/>
                  </a:lnTo>
                  <a:lnTo>
                    <a:pt x="66" y="232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FB887172-2994-4548-B042-D0851D6E0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3898900"/>
              <a:ext cx="450850" cy="457200"/>
            </a:xfrm>
            <a:custGeom>
              <a:avLst/>
              <a:gdLst>
                <a:gd name="T0" fmla="*/ 43 w 284"/>
                <a:gd name="T1" fmla="*/ 288 h 288"/>
                <a:gd name="T2" fmla="*/ 43 w 284"/>
                <a:gd name="T3" fmla="*/ 288 h 288"/>
                <a:gd name="T4" fmla="*/ 108 w 284"/>
                <a:gd name="T5" fmla="*/ 227 h 288"/>
                <a:gd name="T6" fmla="*/ 139 w 284"/>
                <a:gd name="T7" fmla="*/ 198 h 288"/>
                <a:gd name="T8" fmla="*/ 170 w 284"/>
                <a:gd name="T9" fmla="*/ 166 h 288"/>
                <a:gd name="T10" fmla="*/ 199 w 284"/>
                <a:gd name="T11" fmla="*/ 133 h 288"/>
                <a:gd name="T12" fmla="*/ 228 w 284"/>
                <a:gd name="T13" fmla="*/ 101 h 288"/>
                <a:gd name="T14" fmla="*/ 256 w 284"/>
                <a:gd name="T15" fmla="*/ 67 h 288"/>
                <a:gd name="T16" fmla="*/ 284 w 284"/>
                <a:gd name="T17" fmla="*/ 31 h 288"/>
                <a:gd name="T18" fmla="*/ 284 w 284"/>
                <a:gd name="T19" fmla="*/ 31 h 288"/>
                <a:gd name="T20" fmla="*/ 239 w 284"/>
                <a:gd name="T21" fmla="*/ 0 h 288"/>
                <a:gd name="T22" fmla="*/ 239 w 284"/>
                <a:gd name="T23" fmla="*/ 0 h 288"/>
                <a:gd name="T24" fmla="*/ 213 w 284"/>
                <a:gd name="T25" fmla="*/ 34 h 288"/>
                <a:gd name="T26" fmla="*/ 185 w 284"/>
                <a:gd name="T27" fmla="*/ 68 h 288"/>
                <a:gd name="T28" fmla="*/ 156 w 284"/>
                <a:gd name="T29" fmla="*/ 101 h 288"/>
                <a:gd name="T30" fmla="*/ 126 w 284"/>
                <a:gd name="T31" fmla="*/ 132 h 288"/>
                <a:gd name="T32" fmla="*/ 96 w 284"/>
                <a:gd name="T33" fmla="*/ 163 h 288"/>
                <a:gd name="T34" fmla="*/ 65 w 284"/>
                <a:gd name="T35" fmla="*/ 192 h 288"/>
                <a:gd name="T36" fmla="*/ 0 w 284"/>
                <a:gd name="T37" fmla="*/ 251 h 288"/>
                <a:gd name="T38" fmla="*/ 0 w 284"/>
                <a:gd name="T39" fmla="*/ 251 h 288"/>
                <a:gd name="T40" fmla="*/ 43 w 284"/>
                <a:gd name="T41" fmla="*/ 288 h 288"/>
                <a:gd name="T42" fmla="*/ 43 w 284"/>
                <a:gd name="T43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4" h="288">
                  <a:moveTo>
                    <a:pt x="43" y="288"/>
                  </a:moveTo>
                  <a:lnTo>
                    <a:pt x="43" y="288"/>
                  </a:lnTo>
                  <a:lnTo>
                    <a:pt x="108" y="227"/>
                  </a:lnTo>
                  <a:lnTo>
                    <a:pt x="139" y="198"/>
                  </a:lnTo>
                  <a:lnTo>
                    <a:pt x="170" y="166"/>
                  </a:lnTo>
                  <a:lnTo>
                    <a:pt x="199" y="133"/>
                  </a:lnTo>
                  <a:lnTo>
                    <a:pt x="228" y="101"/>
                  </a:lnTo>
                  <a:lnTo>
                    <a:pt x="256" y="67"/>
                  </a:lnTo>
                  <a:lnTo>
                    <a:pt x="284" y="31"/>
                  </a:lnTo>
                  <a:lnTo>
                    <a:pt x="284" y="31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13" y="34"/>
                  </a:lnTo>
                  <a:lnTo>
                    <a:pt x="185" y="68"/>
                  </a:lnTo>
                  <a:lnTo>
                    <a:pt x="156" y="101"/>
                  </a:lnTo>
                  <a:lnTo>
                    <a:pt x="126" y="132"/>
                  </a:lnTo>
                  <a:lnTo>
                    <a:pt x="96" y="163"/>
                  </a:lnTo>
                  <a:lnTo>
                    <a:pt x="65" y="192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43" y="288"/>
                  </a:lnTo>
                  <a:lnTo>
                    <a:pt x="43" y="288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8">
              <a:extLst>
                <a:ext uri="{FF2B5EF4-FFF2-40B4-BE49-F238E27FC236}">
                  <a16:creationId xmlns:a16="http://schemas.microsoft.com/office/drawing/2014/main" id="{1912EFCA-0734-4D2F-9BC2-2A0097843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5" y="1538288"/>
              <a:ext cx="3255963" cy="5313362"/>
            </a:xfrm>
            <a:custGeom>
              <a:avLst/>
              <a:gdLst>
                <a:gd name="T0" fmla="*/ 361 w 2051"/>
                <a:gd name="T1" fmla="*/ 124 h 3347"/>
                <a:gd name="T2" fmla="*/ 631 w 2051"/>
                <a:gd name="T3" fmla="*/ 159 h 3347"/>
                <a:gd name="T4" fmla="*/ 662 w 2051"/>
                <a:gd name="T5" fmla="*/ 175 h 3347"/>
                <a:gd name="T6" fmla="*/ 614 w 2051"/>
                <a:gd name="T7" fmla="*/ 198 h 3347"/>
                <a:gd name="T8" fmla="*/ 347 w 2051"/>
                <a:gd name="T9" fmla="*/ 261 h 3347"/>
                <a:gd name="T10" fmla="*/ 102 w 2051"/>
                <a:gd name="T11" fmla="*/ 332 h 3347"/>
                <a:gd name="T12" fmla="*/ 58 w 2051"/>
                <a:gd name="T13" fmla="*/ 380 h 3347"/>
                <a:gd name="T14" fmla="*/ 78 w 2051"/>
                <a:gd name="T15" fmla="*/ 424 h 3347"/>
                <a:gd name="T16" fmla="*/ 270 w 2051"/>
                <a:gd name="T17" fmla="*/ 481 h 3347"/>
                <a:gd name="T18" fmla="*/ 814 w 2051"/>
                <a:gd name="T19" fmla="*/ 570 h 3347"/>
                <a:gd name="T20" fmla="*/ 1334 w 2051"/>
                <a:gd name="T21" fmla="*/ 694 h 3347"/>
                <a:gd name="T22" fmla="*/ 1609 w 2051"/>
                <a:gd name="T23" fmla="*/ 802 h 3347"/>
                <a:gd name="T24" fmla="*/ 1776 w 2051"/>
                <a:gd name="T25" fmla="*/ 906 h 3347"/>
                <a:gd name="T26" fmla="*/ 1938 w 2051"/>
                <a:gd name="T27" fmla="*/ 1085 h 3347"/>
                <a:gd name="T28" fmla="*/ 1982 w 2051"/>
                <a:gd name="T29" fmla="*/ 1184 h 3347"/>
                <a:gd name="T30" fmla="*/ 1999 w 2051"/>
                <a:gd name="T31" fmla="*/ 1294 h 3347"/>
                <a:gd name="T32" fmla="*/ 1969 w 2051"/>
                <a:gd name="T33" fmla="*/ 1438 h 3347"/>
                <a:gd name="T34" fmla="*/ 1866 w 2051"/>
                <a:gd name="T35" fmla="*/ 1603 h 3347"/>
                <a:gd name="T36" fmla="*/ 1463 w 2051"/>
                <a:gd name="T37" fmla="*/ 2081 h 3347"/>
                <a:gd name="T38" fmla="*/ 650 w 2051"/>
                <a:gd name="T39" fmla="*/ 2917 h 3347"/>
                <a:gd name="T40" fmla="*/ 196 w 2051"/>
                <a:gd name="T41" fmla="*/ 3347 h 3347"/>
                <a:gd name="T42" fmla="*/ 783 w 2051"/>
                <a:gd name="T43" fmla="*/ 2908 h 3347"/>
                <a:gd name="T44" fmla="*/ 1469 w 2051"/>
                <a:gd name="T45" fmla="*/ 2169 h 3347"/>
                <a:gd name="T46" fmla="*/ 1909 w 2051"/>
                <a:gd name="T47" fmla="*/ 1642 h 3347"/>
                <a:gd name="T48" fmla="*/ 2009 w 2051"/>
                <a:gd name="T49" fmla="*/ 1484 h 3347"/>
                <a:gd name="T50" fmla="*/ 2048 w 2051"/>
                <a:gd name="T51" fmla="*/ 1336 h 3347"/>
                <a:gd name="T52" fmla="*/ 2042 w 2051"/>
                <a:gd name="T53" fmla="*/ 1212 h 3347"/>
                <a:gd name="T54" fmla="*/ 1992 w 2051"/>
                <a:gd name="T55" fmla="*/ 1082 h 3347"/>
                <a:gd name="T56" fmla="*/ 1870 w 2051"/>
                <a:gd name="T57" fmla="*/ 926 h 3347"/>
                <a:gd name="T58" fmla="*/ 1700 w 2051"/>
                <a:gd name="T59" fmla="*/ 802 h 3347"/>
                <a:gd name="T60" fmla="*/ 1446 w 2051"/>
                <a:gd name="T61" fmla="*/ 691 h 3347"/>
                <a:gd name="T62" fmla="*/ 936 w 2051"/>
                <a:gd name="T63" fmla="*/ 564 h 3347"/>
                <a:gd name="T64" fmla="*/ 329 w 2051"/>
                <a:gd name="T65" fmla="*/ 472 h 3347"/>
                <a:gd name="T66" fmla="*/ 95 w 2051"/>
                <a:gd name="T67" fmla="*/ 417 h 3347"/>
                <a:gd name="T68" fmla="*/ 71 w 2051"/>
                <a:gd name="T69" fmla="*/ 388 h 3347"/>
                <a:gd name="T70" fmla="*/ 95 w 2051"/>
                <a:gd name="T71" fmla="*/ 351 h 3347"/>
                <a:gd name="T72" fmla="*/ 295 w 2051"/>
                <a:gd name="T73" fmla="*/ 281 h 3347"/>
                <a:gd name="T74" fmla="*/ 616 w 2051"/>
                <a:gd name="T75" fmla="*/ 203 h 3347"/>
                <a:gd name="T76" fmla="*/ 665 w 2051"/>
                <a:gd name="T77" fmla="*/ 178 h 3347"/>
                <a:gd name="T78" fmla="*/ 648 w 2051"/>
                <a:gd name="T79" fmla="*/ 161 h 3347"/>
                <a:gd name="T80" fmla="*/ 479 w 2051"/>
                <a:gd name="T81" fmla="*/ 133 h 3347"/>
                <a:gd name="T82" fmla="*/ 94 w 2051"/>
                <a:gd name="T83" fmla="*/ 100 h 3347"/>
                <a:gd name="T84" fmla="*/ 1 w 2051"/>
                <a:gd name="T85" fmla="*/ 83 h 3347"/>
                <a:gd name="T86" fmla="*/ 26 w 2051"/>
                <a:gd name="T87" fmla="*/ 68 h 3347"/>
                <a:gd name="T88" fmla="*/ 199 w 2051"/>
                <a:gd name="T89" fmla="*/ 43 h 3347"/>
                <a:gd name="T90" fmla="*/ 284 w 2051"/>
                <a:gd name="T91" fmla="*/ 37 h 3347"/>
                <a:gd name="T92" fmla="*/ 327 w 2051"/>
                <a:gd name="T93" fmla="*/ 23 h 3347"/>
                <a:gd name="T94" fmla="*/ 281 w 2051"/>
                <a:gd name="T95" fmla="*/ 9 h 3347"/>
                <a:gd name="T96" fmla="*/ 202 w 2051"/>
                <a:gd name="T97" fmla="*/ 2 h 3347"/>
                <a:gd name="T98" fmla="*/ 177 w 2051"/>
                <a:gd name="T99" fmla="*/ 0 h 3347"/>
                <a:gd name="T100" fmla="*/ 281 w 2051"/>
                <a:gd name="T101" fmla="*/ 9 h 3347"/>
                <a:gd name="T102" fmla="*/ 327 w 2051"/>
                <a:gd name="T103" fmla="*/ 22 h 3347"/>
                <a:gd name="T104" fmla="*/ 299 w 2051"/>
                <a:gd name="T105" fmla="*/ 34 h 3347"/>
                <a:gd name="T106" fmla="*/ 199 w 2051"/>
                <a:gd name="T107" fmla="*/ 43 h 3347"/>
                <a:gd name="T108" fmla="*/ 26 w 2051"/>
                <a:gd name="T109" fmla="*/ 68 h 3347"/>
                <a:gd name="T110" fmla="*/ 0 w 2051"/>
                <a:gd name="T111" fmla="*/ 83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1" h="3347">
                  <a:moveTo>
                    <a:pt x="44" y="97"/>
                  </a:moveTo>
                  <a:lnTo>
                    <a:pt x="44" y="97"/>
                  </a:lnTo>
                  <a:lnTo>
                    <a:pt x="143" y="105"/>
                  </a:lnTo>
                  <a:lnTo>
                    <a:pt x="143" y="105"/>
                  </a:lnTo>
                  <a:lnTo>
                    <a:pt x="248" y="114"/>
                  </a:lnTo>
                  <a:lnTo>
                    <a:pt x="361" y="124"/>
                  </a:lnTo>
                  <a:lnTo>
                    <a:pt x="361" y="124"/>
                  </a:lnTo>
                  <a:lnTo>
                    <a:pt x="475" y="134"/>
                  </a:lnTo>
                  <a:lnTo>
                    <a:pt x="537" y="142"/>
                  </a:lnTo>
                  <a:lnTo>
                    <a:pt x="601" y="152"/>
                  </a:lnTo>
                  <a:lnTo>
                    <a:pt x="601" y="152"/>
                  </a:lnTo>
                  <a:lnTo>
                    <a:pt x="631" y="159"/>
                  </a:lnTo>
                  <a:lnTo>
                    <a:pt x="647" y="164"/>
                  </a:lnTo>
                  <a:lnTo>
                    <a:pt x="653" y="167"/>
                  </a:lnTo>
                  <a:lnTo>
                    <a:pt x="659" y="170"/>
                  </a:lnTo>
                  <a:lnTo>
                    <a:pt x="659" y="170"/>
                  </a:lnTo>
                  <a:lnTo>
                    <a:pt x="662" y="172"/>
                  </a:lnTo>
                  <a:lnTo>
                    <a:pt x="662" y="175"/>
                  </a:lnTo>
                  <a:lnTo>
                    <a:pt x="662" y="176"/>
                  </a:lnTo>
                  <a:lnTo>
                    <a:pt x="659" y="179"/>
                  </a:lnTo>
                  <a:lnTo>
                    <a:pt x="659" y="179"/>
                  </a:lnTo>
                  <a:lnTo>
                    <a:pt x="650" y="186"/>
                  </a:lnTo>
                  <a:lnTo>
                    <a:pt x="638" y="190"/>
                  </a:lnTo>
                  <a:lnTo>
                    <a:pt x="614" y="198"/>
                  </a:lnTo>
                  <a:lnTo>
                    <a:pt x="614" y="198"/>
                  </a:lnTo>
                  <a:lnTo>
                    <a:pt x="584" y="209"/>
                  </a:lnTo>
                  <a:lnTo>
                    <a:pt x="551" y="216"/>
                  </a:lnTo>
                  <a:lnTo>
                    <a:pt x="486" y="232"/>
                  </a:lnTo>
                  <a:lnTo>
                    <a:pt x="486" y="232"/>
                  </a:lnTo>
                  <a:lnTo>
                    <a:pt x="347" y="261"/>
                  </a:lnTo>
                  <a:lnTo>
                    <a:pt x="285" y="275"/>
                  </a:lnTo>
                  <a:lnTo>
                    <a:pt x="230" y="288"/>
                  </a:lnTo>
                  <a:lnTo>
                    <a:pt x="179" y="301"/>
                  </a:lnTo>
                  <a:lnTo>
                    <a:pt x="136" y="317"/>
                  </a:lnTo>
                  <a:lnTo>
                    <a:pt x="117" y="325"/>
                  </a:lnTo>
                  <a:lnTo>
                    <a:pt x="102" y="332"/>
                  </a:lnTo>
                  <a:lnTo>
                    <a:pt x="86" y="342"/>
                  </a:lnTo>
                  <a:lnTo>
                    <a:pt x="75" y="351"/>
                  </a:lnTo>
                  <a:lnTo>
                    <a:pt x="75" y="351"/>
                  </a:lnTo>
                  <a:lnTo>
                    <a:pt x="66" y="360"/>
                  </a:lnTo>
                  <a:lnTo>
                    <a:pt x="60" y="369"/>
                  </a:lnTo>
                  <a:lnTo>
                    <a:pt x="58" y="380"/>
                  </a:lnTo>
                  <a:lnTo>
                    <a:pt x="57" y="390"/>
                  </a:lnTo>
                  <a:lnTo>
                    <a:pt x="60" y="399"/>
                  </a:lnTo>
                  <a:lnTo>
                    <a:pt x="63" y="408"/>
                  </a:lnTo>
                  <a:lnTo>
                    <a:pt x="69" y="417"/>
                  </a:lnTo>
                  <a:lnTo>
                    <a:pt x="78" y="424"/>
                  </a:lnTo>
                  <a:lnTo>
                    <a:pt x="78" y="424"/>
                  </a:lnTo>
                  <a:lnTo>
                    <a:pt x="89" y="430"/>
                  </a:lnTo>
                  <a:lnTo>
                    <a:pt x="102" y="436"/>
                  </a:lnTo>
                  <a:lnTo>
                    <a:pt x="133" y="448"/>
                  </a:lnTo>
                  <a:lnTo>
                    <a:pt x="171" y="459"/>
                  </a:lnTo>
                  <a:lnTo>
                    <a:pt x="217" y="470"/>
                  </a:lnTo>
                  <a:lnTo>
                    <a:pt x="270" y="481"/>
                  </a:lnTo>
                  <a:lnTo>
                    <a:pt x="327" y="490"/>
                  </a:lnTo>
                  <a:lnTo>
                    <a:pt x="455" y="512"/>
                  </a:lnTo>
                  <a:lnTo>
                    <a:pt x="455" y="512"/>
                  </a:lnTo>
                  <a:lnTo>
                    <a:pt x="582" y="532"/>
                  </a:lnTo>
                  <a:lnTo>
                    <a:pt x="732" y="557"/>
                  </a:lnTo>
                  <a:lnTo>
                    <a:pt x="814" y="570"/>
                  </a:lnTo>
                  <a:lnTo>
                    <a:pt x="899" y="587"/>
                  </a:lnTo>
                  <a:lnTo>
                    <a:pt x="985" y="604"/>
                  </a:lnTo>
                  <a:lnTo>
                    <a:pt x="1073" y="625"/>
                  </a:lnTo>
                  <a:lnTo>
                    <a:pt x="1161" y="646"/>
                  </a:lnTo>
                  <a:lnTo>
                    <a:pt x="1249" y="669"/>
                  </a:lnTo>
                  <a:lnTo>
                    <a:pt x="1334" y="694"/>
                  </a:lnTo>
                  <a:lnTo>
                    <a:pt x="1418" y="722"/>
                  </a:lnTo>
                  <a:lnTo>
                    <a:pt x="1459" y="737"/>
                  </a:lnTo>
                  <a:lnTo>
                    <a:pt x="1498" y="753"/>
                  </a:lnTo>
                  <a:lnTo>
                    <a:pt x="1537" y="768"/>
                  </a:lnTo>
                  <a:lnTo>
                    <a:pt x="1574" y="785"/>
                  </a:lnTo>
                  <a:lnTo>
                    <a:pt x="1609" y="802"/>
                  </a:lnTo>
                  <a:lnTo>
                    <a:pt x="1645" y="821"/>
                  </a:lnTo>
                  <a:lnTo>
                    <a:pt x="1677" y="839"/>
                  </a:lnTo>
                  <a:lnTo>
                    <a:pt x="1708" y="858"/>
                  </a:lnTo>
                  <a:lnTo>
                    <a:pt x="1708" y="858"/>
                  </a:lnTo>
                  <a:lnTo>
                    <a:pt x="1742" y="881"/>
                  </a:lnTo>
                  <a:lnTo>
                    <a:pt x="1776" y="906"/>
                  </a:lnTo>
                  <a:lnTo>
                    <a:pt x="1807" y="931"/>
                  </a:lnTo>
                  <a:lnTo>
                    <a:pt x="1836" y="958"/>
                  </a:lnTo>
                  <a:lnTo>
                    <a:pt x="1866" y="988"/>
                  </a:lnTo>
                  <a:lnTo>
                    <a:pt x="1892" y="1019"/>
                  </a:lnTo>
                  <a:lnTo>
                    <a:pt x="1915" y="1051"/>
                  </a:lnTo>
                  <a:lnTo>
                    <a:pt x="1938" y="1085"/>
                  </a:lnTo>
                  <a:lnTo>
                    <a:pt x="1938" y="1085"/>
                  </a:lnTo>
                  <a:lnTo>
                    <a:pt x="1949" y="1105"/>
                  </a:lnTo>
                  <a:lnTo>
                    <a:pt x="1958" y="1125"/>
                  </a:lnTo>
                  <a:lnTo>
                    <a:pt x="1968" y="1146"/>
                  </a:lnTo>
                  <a:lnTo>
                    <a:pt x="1975" y="1164"/>
                  </a:lnTo>
                  <a:lnTo>
                    <a:pt x="1982" y="1184"/>
                  </a:lnTo>
                  <a:lnTo>
                    <a:pt x="1988" y="1203"/>
                  </a:lnTo>
                  <a:lnTo>
                    <a:pt x="1992" y="1221"/>
                  </a:lnTo>
                  <a:lnTo>
                    <a:pt x="1995" y="1240"/>
                  </a:lnTo>
                  <a:lnTo>
                    <a:pt x="1997" y="1258"/>
                  </a:lnTo>
                  <a:lnTo>
                    <a:pt x="1999" y="1277"/>
                  </a:lnTo>
                  <a:lnTo>
                    <a:pt x="1999" y="1294"/>
                  </a:lnTo>
                  <a:lnTo>
                    <a:pt x="1997" y="1313"/>
                  </a:lnTo>
                  <a:lnTo>
                    <a:pt x="1992" y="1350"/>
                  </a:lnTo>
                  <a:lnTo>
                    <a:pt x="1985" y="1385"/>
                  </a:lnTo>
                  <a:lnTo>
                    <a:pt x="1985" y="1385"/>
                  </a:lnTo>
                  <a:lnTo>
                    <a:pt x="1975" y="1421"/>
                  </a:lnTo>
                  <a:lnTo>
                    <a:pt x="1969" y="1438"/>
                  </a:lnTo>
                  <a:lnTo>
                    <a:pt x="1962" y="1456"/>
                  </a:lnTo>
                  <a:lnTo>
                    <a:pt x="1952" y="1475"/>
                  </a:lnTo>
                  <a:lnTo>
                    <a:pt x="1941" y="1495"/>
                  </a:lnTo>
                  <a:lnTo>
                    <a:pt x="1928" y="1518"/>
                  </a:lnTo>
                  <a:lnTo>
                    <a:pt x="1911" y="1543"/>
                  </a:lnTo>
                  <a:lnTo>
                    <a:pt x="1866" y="1603"/>
                  </a:lnTo>
                  <a:lnTo>
                    <a:pt x="1805" y="1679"/>
                  </a:lnTo>
                  <a:lnTo>
                    <a:pt x="1725" y="1778"/>
                  </a:lnTo>
                  <a:lnTo>
                    <a:pt x="1622" y="1900"/>
                  </a:lnTo>
                  <a:lnTo>
                    <a:pt x="1622" y="1900"/>
                  </a:lnTo>
                  <a:lnTo>
                    <a:pt x="1541" y="1991"/>
                  </a:lnTo>
                  <a:lnTo>
                    <a:pt x="1463" y="2081"/>
                  </a:lnTo>
                  <a:lnTo>
                    <a:pt x="1359" y="2192"/>
                  </a:lnTo>
                  <a:lnTo>
                    <a:pt x="1212" y="2345"/>
                  </a:lnTo>
                  <a:lnTo>
                    <a:pt x="1212" y="2345"/>
                  </a:lnTo>
                  <a:lnTo>
                    <a:pt x="882" y="2684"/>
                  </a:lnTo>
                  <a:lnTo>
                    <a:pt x="757" y="2811"/>
                  </a:lnTo>
                  <a:lnTo>
                    <a:pt x="650" y="2917"/>
                  </a:lnTo>
                  <a:lnTo>
                    <a:pt x="554" y="3012"/>
                  </a:lnTo>
                  <a:lnTo>
                    <a:pt x="460" y="3103"/>
                  </a:lnTo>
                  <a:lnTo>
                    <a:pt x="361" y="3194"/>
                  </a:lnTo>
                  <a:lnTo>
                    <a:pt x="250" y="3296"/>
                  </a:lnTo>
                  <a:lnTo>
                    <a:pt x="250" y="3296"/>
                  </a:lnTo>
                  <a:lnTo>
                    <a:pt x="196" y="3347"/>
                  </a:lnTo>
                  <a:lnTo>
                    <a:pt x="333" y="3347"/>
                  </a:lnTo>
                  <a:lnTo>
                    <a:pt x="333" y="3347"/>
                  </a:lnTo>
                  <a:lnTo>
                    <a:pt x="465" y="3222"/>
                  </a:lnTo>
                  <a:lnTo>
                    <a:pt x="580" y="3112"/>
                  </a:lnTo>
                  <a:lnTo>
                    <a:pt x="684" y="3008"/>
                  </a:lnTo>
                  <a:lnTo>
                    <a:pt x="783" y="2908"/>
                  </a:lnTo>
                  <a:lnTo>
                    <a:pt x="885" y="2801"/>
                  </a:lnTo>
                  <a:lnTo>
                    <a:pt x="993" y="2684"/>
                  </a:lnTo>
                  <a:lnTo>
                    <a:pt x="1263" y="2393"/>
                  </a:lnTo>
                  <a:lnTo>
                    <a:pt x="1263" y="2393"/>
                  </a:lnTo>
                  <a:lnTo>
                    <a:pt x="1373" y="2274"/>
                  </a:lnTo>
                  <a:lnTo>
                    <a:pt x="1469" y="2169"/>
                  </a:lnTo>
                  <a:lnTo>
                    <a:pt x="1561" y="2062"/>
                  </a:lnTo>
                  <a:lnTo>
                    <a:pt x="1666" y="1939"/>
                  </a:lnTo>
                  <a:lnTo>
                    <a:pt x="1666" y="1939"/>
                  </a:lnTo>
                  <a:lnTo>
                    <a:pt x="1768" y="1818"/>
                  </a:lnTo>
                  <a:lnTo>
                    <a:pt x="1849" y="1719"/>
                  </a:lnTo>
                  <a:lnTo>
                    <a:pt x="1909" y="1642"/>
                  </a:lnTo>
                  <a:lnTo>
                    <a:pt x="1934" y="1609"/>
                  </a:lnTo>
                  <a:lnTo>
                    <a:pt x="1955" y="1580"/>
                  </a:lnTo>
                  <a:lnTo>
                    <a:pt x="1972" y="1552"/>
                  </a:lnTo>
                  <a:lnTo>
                    <a:pt x="1986" y="1527"/>
                  </a:lnTo>
                  <a:lnTo>
                    <a:pt x="1999" y="1506"/>
                  </a:lnTo>
                  <a:lnTo>
                    <a:pt x="2009" y="1484"/>
                  </a:lnTo>
                  <a:lnTo>
                    <a:pt x="2019" y="1462"/>
                  </a:lnTo>
                  <a:lnTo>
                    <a:pt x="2025" y="1442"/>
                  </a:lnTo>
                  <a:lnTo>
                    <a:pt x="2037" y="1399"/>
                  </a:lnTo>
                  <a:lnTo>
                    <a:pt x="2037" y="1399"/>
                  </a:lnTo>
                  <a:lnTo>
                    <a:pt x="2045" y="1357"/>
                  </a:lnTo>
                  <a:lnTo>
                    <a:pt x="2048" y="1336"/>
                  </a:lnTo>
                  <a:lnTo>
                    <a:pt x="2050" y="1316"/>
                  </a:lnTo>
                  <a:lnTo>
                    <a:pt x="2051" y="1296"/>
                  </a:lnTo>
                  <a:lnTo>
                    <a:pt x="2050" y="1274"/>
                  </a:lnTo>
                  <a:lnTo>
                    <a:pt x="2048" y="1254"/>
                  </a:lnTo>
                  <a:lnTo>
                    <a:pt x="2046" y="1232"/>
                  </a:lnTo>
                  <a:lnTo>
                    <a:pt x="2042" y="1212"/>
                  </a:lnTo>
                  <a:lnTo>
                    <a:pt x="2037" y="1190"/>
                  </a:lnTo>
                  <a:lnTo>
                    <a:pt x="2031" y="1169"/>
                  </a:lnTo>
                  <a:lnTo>
                    <a:pt x="2023" y="1147"/>
                  </a:lnTo>
                  <a:lnTo>
                    <a:pt x="2014" y="1125"/>
                  </a:lnTo>
                  <a:lnTo>
                    <a:pt x="2003" y="1104"/>
                  </a:lnTo>
                  <a:lnTo>
                    <a:pt x="1992" y="1082"/>
                  </a:lnTo>
                  <a:lnTo>
                    <a:pt x="1980" y="1061"/>
                  </a:lnTo>
                  <a:lnTo>
                    <a:pt x="1980" y="1061"/>
                  </a:lnTo>
                  <a:lnTo>
                    <a:pt x="1955" y="1023"/>
                  </a:lnTo>
                  <a:lnTo>
                    <a:pt x="1929" y="989"/>
                  </a:lnTo>
                  <a:lnTo>
                    <a:pt x="1901" y="957"/>
                  </a:lnTo>
                  <a:lnTo>
                    <a:pt x="1870" y="926"/>
                  </a:lnTo>
                  <a:lnTo>
                    <a:pt x="1838" y="898"/>
                  </a:lnTo>
                  <a:lnTo>
                    <a:pt x="1804" y="870"/>
                  </a:lnTo>
                  <a:lnTo>
                    <a:pt x="1768" y="846"/>
                  </a:lnTo>
                  <a:lnTo>
                    <a:pt x="1731" y="822"/>
                  </a:lnTo>
                  <a:lnTo>
                    <a:pt x="1731" y="822"/>
                  </a:lnTo>
                  <a:lnTo>
                    <a:pt x="1700" y="802"/>
                  </a:lnTo>
                  <a:lnTo>
                    <a:pt x="1668" y="785"/>
                  </a:lnTo>
                  <a:lnTo>
                    <a:pt x="1632" y="768"/>
                  </a:lnTo>
                  <a:lnTo>
                    <a:pt x="1598" y="751"/>
                  </a:lnTo>
                  <a:lnTo>
                    <a:pt x="1561" y="736"/>
                  </a:lnTo>
                  <a:lnTo>
                    <a:pt x="1524" y="720"/>
                  </a:lnTo>
                  <a:lnTo>
                    <a:pt x="1446" y="691"/>
                  </a:lnTo>
                  <a:lnTo>
                    <a:pt x="1365" y="665"/>
                  </a:lnTo>
                  <a:lnTo>
                    <a:pt x="1282" y="642"/>
                  </a:lnTo>
                  <a:lnTo>
                    <a:pt x="1195" y="620"/>
                  </a:lnTo>
                  <a:lnTo>
                    <a:pt x="1109" y="600"/>
                  </a:lnTo>
                  <a:lnTo>
                    <a:pt x="1022" y="581"/>
                  </a:lnTo>
                  <a:lnTo>
                    <a:pt x="936" y="564"/>
                  </a:lnTo>
                  <a:lnTo>
                    <a:pt x="849" y="550"/>
                  </a:lnTo>
                  <a:lnTo>
                    <a:pt x="766" y="536"/>
                  </a:lnTo>
                  <a:lnTo>
                    <a:pt x="604" y="512"/>
                  </a:lnTo>
                  <a:lnTo>
                    <a:pt x="458" y="492"/>
                  </a:lnTo>
                  <a:lnTo>
                    <a:pt x="458" y="492"/>
                  </a:lnTo>
                  <a:lnTo>
                    <a:pt x="329" y="472"/>
                  </a:lnTo>
                  <a:lnTo>
                    <a:pt x="272" y="462"/>
                  </a:lnTo>
                  <a:lnTo>
                    <a:pt x="221" y="453"/>
                  </a:lnTo>
                  <a:lnTo>
                    <a:pt x="176" y="444"/>
                  </a:lnTo>
                  <a:lnTo>
                    <a:pt x="137" y="434"/>
                  </a:lnTo>
                  <a:lnTo>
                    <a:pt x="108" y="424"/>
                  </a:lnTo>
                  <a:lnTo>
                    <a:pt x="95" y="417"/>
                  </a:lnTo>
                  <a:lnTo>
                    <a:pt x="86" y="413"/>
                  </a:lnTo>
                  <a:lnTo>
                    <a:pt x="86" y="413"/>
                  </a:lnTo>
                  <a:lnTo>
                    <a:pt x="80" y="407"/>
                  </a:lnTo>
                  <a:lnTo>
                    <a:pt x="75" y="400"/>
                  </a:lnTo>
                  <a:lnTo>
                    <a:pt x="72" y="394"/>
                  </a:lnTo>
                  <a:lnTo>
                    <a:pt x="71" y="388"/>
                  </a:lnTo>
                  <a:lnTo>
                    <a:pt x="71" y="380"/>
                  </a:lnTo>
                  <a:lnTo>
                    <a:pt x="74" y="374"/>
                  </a:lnTo>
                  <a:lnTo>
                    <a:pt x="77" y="366"/>
                  </a:lnTo>
                  <a:lnTo>
                    <a:pt x="83" y="359"/>
                  </a:lnTo>
                  <a:lnTo>
                    <a:pt x="83" y="359"/>
                  </a:lnTo>
                  <a:lnTo>
                    <a:pt x="95" y="351"/>
                  </a:lnTo>
                  <a:lnTo>
                    <a:pt x="109" y="342"/>
                  </a:lnTo>
                  <a:lnTo>
                    <a:pt x="125" y="334"/>
                  </a:lnTo>
                  <a:lnTo>
                    <a:pt x="145" y="325"/>
                  </a:lnTo>
                  <a:lnTo>
                    <a:pt x="188" y="309"/>
                  </a:lnTo>
                  <a:lnTo>
                    <a:pt x="239" y="295"/>
                  </a:lnTo>
                  <a:lnTo>
                    <a:pt x="295" y="281"/>
                  </a:lnTo>
                  <a:lnTo>
                    <a:pt x="356" y="267"/>
                  </a:lnTo>
                  <a:lnTo>
                    <a:pt x="486" y="237"/>
                  </a:lnTo>
                  <a:lnTo>
                    <a:pt x="486" y="237"/>
                  </a:lnTo>
                  <a:lnTo>
                    <a:pt x="553" y="221"/>
                  </a:lnTo>
                  <a:lnTo>
                    <a:pt x="584" y="212"/>
                  </a:lnTo>
                  <a:lnTo>
                    <a:pt x="616" y="203"/>
                  </a:lnTo>
                  <a:lnTo>
                    <a:pt x="616" y="203"/>
                  </a:lnTo>
                  <a:lnTo>
                    <a:pt x="639" y="193"/>
                  </a:lnTo>
                  <a:lnTo>
                    <a:pt x="652" y="189"/>
                  </a:lnTo>
                  <a:lnTo>
                    <a:pt x="661" y="182"/>
                  </a:lnTo>
                  <a:lnTo>
                    <a:pt x="661" y="182"/>
                  </a:lnTo>
                  <a:lnTo>
                    <a:pt x="665" y="178"/>
                  </a:lnTo>
                  <a:lnTo>
                    <a:pt x="667" y="175"/>
                  </a:lnTo>
                  <a:lnTo>
                    <a:pt x="665" y="170"/>
                  </a:lnTo>
                  <a:lnTo>
                    <a:pt x="662" y="167"/>
                  </a:lnTo>
                  <a:lnTo>
                    <a:pt x="662" y="167"/>
                  </a:lnTo>
                  <a:lnTo>
                    <a:pt x="656" y="164"/>
                  </a:lnTo>
                  <a:lnTo>
                    <a:pt x="648" y="161"/>
                  </a:lnTo>
                  <a:lnTo>
                    <a:pt x="633" y="155"/>
                  </a:lnTo>
                  <a:lnTo>
                    <a:pt x="616" y="152"/>
                  </a:lnTo>
                  <a:lnTo>
                    <a:pt x="601" y="148"/>
                  </a:lnTo>
                  <a:lnTo>
                    <a:pt x="601" y="148"/>
                  </a:lnTo>
                  <a:lnTo>
                    <a:pt x="539" y="139"/>
                  </a:lnTo>
                  <a:lnTo>
                    <a:pt x="479" y="133"/>
                  </a:lnTo>
                  <a:lnTo>
                    <a:pt x="361" y="122"/>
                  </a:lnTo>
                  <a:lnTo>
                    <a:pt x="361" y="122"/>
                  </a:lnTo>
                  <a:lnTo>
                    <a:pt x="248" y="113"/>
                  </a:lnTo>
                  <a:lnTo>
                    <a:pt x="143" y="105"/>
                  </a:lnTo>
                  <a:lnTo>
                    <a:pt x="143" y="105"/>
                  </a:lnTo>
                  <a:lnTo>
                    <a:pt x="94" y="100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20" y="93"/>
                  </a:lnTo>
                  <a:lnTo>
                    <a:pt x="7" y="88"/>
                  </a:lnTo>
                  <a:lnTo>
                    <a:pt x="4" y="87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0"/>
                  </a:lnTo>
                  <a:lnTo>
                    <a:pt x="3" y="77"/>
                  </a:lnTo>
                  <a:lnTo>
                    <a:pt x="6" y="74"/>
                  </a:lnTo>
                  <a:lnTo>
                    <a:pt x="12" y="73"/>
                  </a:lnTo>
                  <a:lnTo>
                    <a:pt x="26" y="68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80" y="57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99" y="43"/>
                  </a:lnTo>
                  <a:lnTo>
                    <a:pt x="199" y="43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267" y="39"/>
                  </a:lnTo>
                  <a:lnTo>
                    <a:pt x="267" y="39"/>
                  </a:lnTo>
                  <a:lnTo>
                    <a:pt x="284" y="37"/>
                  </a:lnTo>
                  <a:lnTo>
                    <a:pt x="301" y="34"/>
                  </a:lnTo>
                  <a:lnTo>
                    <a:pt x="318" y="31"/>
                  </a:lnTo>
                  <a:lnTo>
                    <a:pt x="323" y="28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7" y="23"/>
                  </a:lnTo>
                  <a:lnTo>
                    <a:pt x="327" y="22"/>
                  </a:lnTo>
                  <a:lnTo>
                    <a:pt x="326" y="20"/>
                  </a:lnTo>
                  <a:lnTo>
                    <a:pt x="326" y="20"/>
                  </a:lnTo>
                  <a:lnTo>
                    <a:pt x="316" y="15"/>
                  </a:lnTo>
                  <a:lnTo>
                    <a:pt x="304" y="12"/>
                  </a:lnTo>
                  <a:lnTo>
                    <a:pt x="281" y="9"/>
                  </a:lnTo>
                  <a:lnTo>
                    <a:pt x="281" y="9"/>
                  </a:lnTo>
                  <a:lnTo>
                    <a:pt x="258" y="6"/>
                  </a:lnTo>
                  <a:lnTo>
                    <a:pt x="258" y="6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02" y="2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02" y="2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58" y="6"/>
                  </a:lnTo>
                  <a:lnTo>
                    <a:pt x="258" y="6"/>
                  </a:lnTo>
                  <a:lnTo>
                    <a:pt x="281" y="9"/>
                  </a:lnTo>
                  <a:lnTo>
                    <a:pt x="281" y="9"/>
                  </a:lnTo>
                  <a:lnTo>
                    <a:pt x="304" y="12"/>
                  </a:lnTo>
                  <a:lnTo>
                    <a:pt x="316" y="15"/>
                  </a:lnTo>
                  <a:lnTo>
                    <a:pt x="326" y="20"/>
                  </a:lnTo>
                  <a:lnTo>
                    <a:pt x="326" y="20"/>
                  </a:lnTo>
                  <a:lnTo>
                    <a:pt x="327" y="22"/>
                  </a:lnTo>
                  <a:lnTo>
                    <a:pt x="327" y="23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3" y="28"/>
                  </a:lnTo>
                  <a:lnTo>
                    <a:pt x="316" y="31"/>
                  </a:lnTo>
                  <a:lnTo>
                    <a:pt x="299" y="34"/>
                  </a:lnTo>
                  <a:lnTo>
                    <a:pt x="267" y="39"/>
                  </a:lnTo>
                  <a:lnTo>
                    <a:pt x="267" y="39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99" y="43"/>
                  </a:lnTo>
                  <a:lnTo>
                    <a:pt x="199" y="43"/>
                  </a:lnTo>
                  <a:lnTo>
                    <a:pt x="122" y="51"/>
                  </a:lnTo>
                  <a:lnTo>
                    <a:pt x="122" y="51"/>
                  </a:lnTo>
                  <a:lnTo>
                    <a:pt x="80" y="57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26" y="68"/>
                  </a:lnTo>
                  <a:lnTo>
                    <a:pt x="12" y="71"/>
                  </a:lnTo>
                  <a:lnTo>
                    <a:pt x="6" y="74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9" y="90"/>
                  </a:lnTo>
                  <a:lnTo>
                    <a:pt x="21" y="93"/>
                  </a:lnTo>
                  <a:lnTo>
                    <a:pt x="44" y="97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0C5E885-DEC1-4E2F-9D8D-81214D0C2A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B868F6-9C4D-4405-97C7-FB2456E1D478}"/>
              </a:ext>
            </a:extLst>
          </p:cNvPr>
          <p:cNvGrpSpPr/>
          <p:nvPr/>
        </p:nvGrpSpPr>
        <p:grpSpPr>
          <a:xfrm>
            <a:off x="7111385" y="4579707"/>
            <a:ext cx="3500369" cy="590589"/>
            <a:chOff x="5686142" y="5000171"/>
            <a:chExt cx="3500369" cy="590589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3F747C0-D303-4C1B-812B-84E7DDD8F516}"/>
                </a:ext>
              </a:extLst>
            </p:cNvPr>
            <p:cNvGrpSpPr/>
            <p:nvPr/>
          </p:nvGrpSpPr>
          <p:grpSpPr>
            <a:xfrm>
              <a:off x="5686142" y="5000171"/>
              <a:ext cx="315975" cy="315975"/>
              <a:chOff x="6217210" y="4620904"/>
              <a:chExt cx="388892" cy="388892"/>
            </a:xfrm>
          </p:grpSpPr>
          <p:sp>
            <p:nvSpPr>
              <p:cNvPr id="113" name="Teardrop 112">
                <a:extLst>
                  <a:ext uri="{FF2B5EF4-FFF2-40B4-BE49-F238E27FC236}">
                    <a16:creationId xmlns:a16="http://schemas.microsoft.com/office/drawing/2014/main" id="{EB8AFEAE-CFEC-4FD0-97A2-6147ED63A275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97F51E8-60AF-4D19-A433-D216B567A9AB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935CCAE-307A-4649-AA70-90D33FA1353B}"/>
                </a:ext>
              </a:extLst>
            </p:cNvPr>
            <p:cNvSpPr txBox="1"/>
            <p:nvPr/>
          </p:nvSpPr>
          <p:spPr>
            <a:xfrm>
              <a:off x="6508398" y="5005985"/>
              <a:ext cx="2678113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DA4F10"/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BDD7EE"/>
                  </a:solidFill>
                  <a:latin typeface="Calibri" panose="020F0502020204030204"/>
                </a:rPr>
                <a:t>Johtajuuden</a:t>
              </a:r>
              <a:r>
                <a:rPr lang="en-US" sz="1600" b="1" dirty="0">
                  <a:solidFill>
                    <a:srgbClr val="BDD7EE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BDD7EE"/>
                  </a:solidFill>
                  <a:latin typeface="Calibri" panose="020F0502020204030204"/>
                </a:rPr>
                <a:t>ottaminen</a:t>
              </a:r>
              <a:endParaRPr lang="en-US" sz="1600" b="1" dirty="0">
                <a:solidFill>
                  <a:srgbClr val="BDD7EE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2026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35A3D64-185F-488C-B7A4-B34216DDAF91}"/>
              </a:ext>
            </a:extLst>
          </p:cNvPr>
          <p:cNvGrpSpPr/>
          <p:nvPr/>
        </p:nvGrpSpPr>
        <p:grpSpPr>
          <a:xfrm>
            <a:off x="5164893" y="5621986"/>
            <a:ext cx="4431031" cy="635148"/>
            <a:chOff x="3854283" y="5891520"/>
            <a:chExt cx="4431031" cy="635148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188C1C8-2554-4C5A-B6C3-EEF1EDBF6C9A}"/>
                </a:ext>
              </a:extLst>
            </p:cNvPr>
            <p:cNvGrpSpPr/>
            <p:nvPr/>
          </p:nvGrpSpPr>
          <p:grpSpPr>
            <a:xfrm>
              <a:off x="3854283" y="5891520"/>
              <a:ext cx="315975" cy="315975"/>
              <a:chOff x="5567491" y="4751128"/>
              <a:chExt cx="388892" cy="388892"/>
            </a:xfrm>
            <a:solidFill>
              <a:schemeClr val="accent4"/>
            </a:solidFill>
          </p:grpSpPr>
          <p:sp>
            <p:nvSpPr>
              <p:cNvPr id="118" name="Teardrop 117">
                <a:extLst>
                  <a:ext uri="{FF2B5EF4-FFF2-40B4-BE49-F238E27FC236}">
                    <a16:creationId xmlns:a16="http://schemas.microsoft.com/office/drawing/2014/main" id="{CFC72523-41ED-4DE4-949A-0E8915377021}"/>
                  </a:ext>
                </a:extLst>
              </p:cNvPr>
              <p:cNvSpPr/>
              <p:nvPr/>
            </p:nvSpPr>
            <p:spPr>
              <a:xfrm rot="8126506">
                <a:off x="5567491" y="4751128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824F722-796C-4A7C-AFCD-7702BA714A4F}"/>
                  </a:ext>
                </a:extLst>
              </p:cNvPr>
              <p:cNvSpPr/>
              <p:nvPr/>
            </p:nvSpPr>
            <p:spPr>
              <a:xfrm>
                <a:off x="5693230" y="4892169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51C8211-1C84-4C6C-88FF-E0AA7D32253D}"/>
                </a:ext>
              </a:extLst>
            </p:cNvPr>
            <p:cNvSpPr txBox="1"/>
            <p:nvPr/>
          </p:nvSpPr>
          <p:spPr>
            <a:xfrm>
              <a:off x="5531181" y="5941893"/>
              <a:ext cx="2754133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600" b="1">
                  <a:solidFill>
                    <a:srgbClr val="92D050"/>
                  </a:solidFill>
                </a:defRPr>
              </a:lvl1pPr>
            </a:lstStyle>
            <a:p>
              <a:pPr algn="l" defTabSz="371475"/>
              <a:r>
                <a:rPr lang="en-US" dirty="0">
                  <a:solidFill>
                    <a:srgbClr val="FFC000"/>
                  </a:solidFill>
                  <a:latin typeface="Calibri" panose="020F0502020204030204"/>
                </a:rPr>
                <a:t>  </a:t>
              </a:r>
              <a:r>
                <a:rPr lang="en-US" dirty="0" err="1">
                  <a:solidFill>
                    <a:schemeClr val="bg1"/>
                  </a:solidFill>
                  <a:latin typeface="Calibri" panose="020F0502020204030204"/>
                </a:rPr>
                <a:t>Konsortion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alibri" panose="020F0502020204030204"/>
                </a:rPr>
                <a:t>muodostaminen</a:t>
              </a:r>
              <a:endParaRPr lang="en-US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algn="l" defTabSz="371475"/>
              <a:r>
                <a:rPr lang="en-US" b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5BD06AD-C8AF-4ECB-BA1F-A7A7268F52E5}"/>
              </a:ext>
            </a:extLst>
          </p:cNvPr>
          <p:cNvGrpSpPr/>
          <p:nvPr/>
        </p:nvGrpSpPr>
        <p:grpSpPr>
          <a:xfrm>
            <a:off x="6074199" y="1247997"/>
            <a:ext cx="3366492" cy="584775"/>
            <a:chOff x="4833692" y="2170296"/>
            <a:chExt cx="3366492" cy="58477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FDCC9DD-69FD-431F-8DB3-6FE0FC564C46}"/>
                </a:ext>
              </a:extLst>
            </p:cNvPr>
            <p:cNvGrpSpPr/>
            <p:nvPr/>
          </p:nvGrpSpPr>
          <p:grpSpPr>
            <a:xfrm>
              <a:off x="4833692" y="2262796"/>
              <a:ext cx="315975" cy="315975"/>
              <a:chOff x="6217210" y="4620904"/>
              <a:chExt cx="388892" cy="388892"/>
            </a:xfrm>
            <a:solidFill>
              <a:schemeClr val="accent1"/>
            </a:solidFill>
          </p:grpSpPr>
          <p:sp>
            <p:nvSpPr>
              <p:cNvPr id="123" name="Teardrop 122">
                <a:extLst>
                  <a:ext uri="{FF2B5EF4-FFF2-40B4-BE49-F238E27FC236}">
                    <a16:creationId xmlns:a16="http://schemas.microsoft.com/office/drawing/2014/main" id="{7125B10E-B444-43BC-B7DB-2A3018021051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4D02F3-BF54-4A20-BEB4-920B34F33309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150C1A5-7AC8-4323-A713-F601A3389B9A}"/>
                </a:ext>
              </a:extLst>
            </p:cNvPr>
            <p:cNvSpPr txBox="1"/>
            <p:nvPr/>
          </p:nvSpPr>
          <p:spPr>
            <a:xfrm>
              <a:off x="5181910" y="2170296"/>
              <a:ext cx="3018274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5B9BD5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FFC000"/>
                  </a:solidFill>
                  <a:latin typeface="Calibri" panose="020F0502020204030204"/>
                </a:rPr>
                <a:t>Hylkyakvaarion</a:t>
              </a:r>
              <a:r>
                <a:rPr lang="en-US" sz="1600" b="1" dirty="0">
                  <a:solidFill>
                    <a:srgbClr val="FFC00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FFC000"/>
                  </a:solidFill>
                  <a:latin typeface="Calibri" panose="020F0502020204030204"/>
                </a:rPr>
                <a:t>avaaminen</a:t>
              </a:r>
              <a:endParaRPr lang="en-US" sz="1600" b="1" dirty="0">
                <a:solidFill>
                  <a:srgbClr val="FFC00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2030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1966690-2B9B-43E1-ABFE-99673911A3C6}"/>
              </a:ext>
            </a:extLst>
          </p:cNvPr>
          <p:cNvGrpSpPr/>
          <p:nvPr/>
        </p:nvGrpSpPr>
        <p:grpSpPr>
          <a:xfrm>
            <a:off x="7363623" y="2235988"/>
            <a:ext cx="3060806" cy="584775"/>
            <a:chOff x="5795979" y="2958473"/>
            <a:chExt cx="3060806" cy="58477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2D966C5-4356-40E4-9361-CE9C47A38CF6}"/>
                </a:ext>
              </a:extLst>
            </p:cNvPr>
            <p:cNvGrpSpPr/>
            <p:nvPr/>
          </p:nvGrpSpPr>
          <p:grpSpPr>
            <a:xfrm>
              <a:off x="5795979" y="3052186"/>
              <a:ext cx="315975" cy="315975"/>
              <a:chOff x="6217210" y="4620904"/>
              <a:chExt cx="388892" cy="388892"/>
            </a:xfrm>
            <a:solidFill>
              <a:schemeClr val="accent3"/>
            </a:solidFill>
          </p:grpSpPr>
          <p:sp>
            <p:nvSpPr>
              <p:cNvPr id="128" name="Teardrop 127">
                <a:extLst>
                  <a:ext uri="{FF2B5EF4-FFF2-40B4-BE49-F238E27FC236}">
                    <a16:creationId xmlns:a16="http://schemas.microsoft.com/office/drawing/2014/main" id="{1163617C-512A-4FA3-BEF0-E639AF1A84B1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8973BB4-E98E-4B84-94EF-BD9D22CA52CE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99DBE67-C7A7-4065-A0E7-F19C1452A17C}"/>
                </a:ext>
              </a:extLst>
            </p:cNvPr>
            <p:cNvSpPr txBox="1"/>
            <p:nvPr/>
          </p:nvSpPr>
          <p:spPr>
            <a:xfrm>
              <a:off x="6343665" y="2958473"/>
              <a:ext cx="2513120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FF0000"/>
                  </a:solidFill>
                  <a:latin typeface="Calibri" panose="020F0502020204030204"/>
                </a:rPr>
                <a:t>Instituutin</a:t>
              </a:r>
              <a:r>
                <a:rPr lang="en-US" sz="16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Calibri" panose="020F0502020204030204"/>
                </a:rPr>
                <a:t>rakentaminen</a:t>
              </a:r>
              <a:endParaRPr lang="en-US" sz="1600" b="1" dirty="0">
                <a:solidFill>
                  <a:srgbClr val="FF000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2028-2029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9D3339E-472F-455D-B0F4-B6ED79CA1829}"/>
              </a:ext>
            </a:extLst>
          </p:cNvPr>
          <p:cNvGrpSpPr/>
          <p:nvPr/>
        </p:nvGrpSpPr>
        <p:grpSpPr>
          <a:xfrm>
            <a:off x="8007539" y="3436371"/>
            <a:ext cx="3001837" cy="584775"/>
            <a:chOff x="6481143" y="3886979"/>
            <a:chExt cx="3001837" cy="584775"/>
          </a:xfrm>
        </p:grpSpPr>
        <p:sp>
          <p:nvSpPr>
            <p:cNvPr id="140" name="Teardrop 139">
              <a:extLst>
                <a:ext uri="{FF2B5EF4-FFF2-40B4-BE49-F238E27FC236}">
                  <a16:creationId xmlns:a16="http://schemas.microsoft.com/office/drawing/2014/main" id="{634A0A5A-11AE-4C15-B690-7D9AE4122157}"/>
                </a:ext>
              </a:extLst>
            </p:cNvPr>
            <p:cNvSpPr/>
            <p:nvPr/>
          </p:nvSpPr>
          <p:spPr>
            <a:xfrm rot="8126506">
              <a:off x="6481143" y="3918009"/>
              <a:ext cx="315975" cy="315975"/>
            </a:xfrm>
            <a:prstGeom prst="teardrop">
              <a:avLst>
                <a:gd name="adj" fmla="val 14956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84D02160-D547-467A-8641-FA5704BF68D9}"/>
                </a:ext>
              </a:extLst>
            </p:cNvPr>
            <p:cNvSpPr/>
            <p:nvPr/>
          </p:nvSpPr>
          <p:spPr>
            <a:xfrm>
              <a:off x="6581986" y="4021972"/>
              <a:ext cx="113077" cy="1130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53A4B5A-132B-46C1-B9D5-50636E8C1F2F}"/>
                </a:ext>
              </a:extLst>
            </p:cNvPr>
            <p:cNvSpPr txBox="1"/>
            <p:nvPr/>
          </p:nvSpPr>
          <p:spPr>
            <a:xfrm>
              <a:off x="7121102" y="3886979"/>
              <a:ext cx="2361878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00B0F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00B0F0"/>
                  </a:solidFill>
                  <a:latin typeface="Calibri" panose="020F0502020204030204"/>
                </a:rPr>
                <a:t>Kilpailutus</a:t>
              </a:r>
              <a:r>
                <a:rPr lang="en-US" sz="1600" b="1" dirty="0">
                  <a:solidFill>
                    <a:srgbClr val="00B0F0"/>
                  </a:solidFill>
                  <a:latin typeface="Calibri" panose="020F0502020204030204"/>
                </a:rPr>
                <a:t> ja </a:t>
              </a:r>
              <a:r>
                <a:rPr lang="en-US" sz="1600" b="1" dirty="0" err="1">
                  <a:solidFill>
                    <a:srgbClr val="00B0F0"/>
                  </a:solidFill>
                  <a:latin typeface="Calibri" panose="020F0502020204030204"/>
                </a:rPr>
                <a:t>suunnittelu</a:t>
              </a:r>
              <a:endParaRPr lang="en-US" sz="1600" b="1" dirty="0">
                <a:solidFill>
                  <a:srgbClr val="00B0F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2027</a:t>
              </a:r>
            </a:p>
          </p:txBody>
        </p:sp>
      </p:grp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288D74AC-0ECD-45A1-9960-F2A251F0D985}"/>
              </a:ext>
            </a:extLst>
          </p:cNvPr>
          <p:cNvSpPr txBox="1">
            <a:spLocks/>
          </p:cNvSpPr>
          <p:nvPr/>
        </p:nvSpPr>
        <p:spPr>
          <a:xfrm>
            <a:off x="-77312" y="1010931"/>
            <a:ext cx="4689263" cy="5555367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defTabSz="371475">
              <a:defRPr sz="1600" b="1">
                <a:solidFill>
                  <a:srgbClr val="FFC000"/>
                </a:solidFill>
                <a:latin typeface="Calibri" panose="020F050202020403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285750">
              <a:buFont typeface="Wingdings" panose="05000000000000000000" pitchFamily="2" charset="2"/>
              <a:buChar char="ü"/>
            </a:pPr>
            <a:r>
              <a:rPr lang="fi-FI" sz="100" b="0" dirty="0">
                <a:solidFill>
                  <a:schemeClr val="bg1"/>
                </a:solidFill>
              </a:rPr>
              <a:t> 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Kotimaisen rahoituskonsortion muodostaminen sekä EU- ja yksityisen rahoituksen hakeminen 2025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Toiminnan = julkisen lobbauksen käynnistäminen ja sponsoroinnin tuotteistaminen 2025-2026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Tutkimustoiminnan käynnistäminen ja hylkyakvaarion toteutussuunnitelman laatiminen. Arkkitehtuurikilpailun järjestäminen ja toimittajien kilpailuttaminen 2026-2027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Esiselvitysprojektin valmistuminen 2027. Hylkyakvaarion rakennuttaminen ja </a:t>
            </a:r>
            <a:r>
              <a:rPr lang="fi-FI" b="0" dirty="0" err="1">
                <a:solidFill>
                  <a:schemeClr val="bg1"/>
                </a:solidFill>
              </a:rPr>
              <a:t>Vrow</a:t>
            </a:r>
            <a:r>
              <a:rPr lang="fi-FI" b="0" dirty="0">
                <a:solidFill>
                  <a:schemeClr val="bg1"/>
                </a:solidFill>
              </a:rPr>
              <a:t> Marian nostamisprojektin käynnistäminen 2028-2029.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Organisaation uudistaminen ja näyttely- sekä ohjelmatoiminnan käynnistäminen. Mediasopimusten kilpailuttaminen 2029-2030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endParaRPr lang="fi-FI" b="0" dirty="0">
              <a:solidFill>
                <a:schemeClr val="bg1"/>
              </a:solidFill>
            </a:endParaRPr>
          </a:p>
          <a:p>
            <a:pPr marL="449263" indent="-285750"/>
            <a:endParaRPr lang="fi-FI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76CBFDF-08E0-4105-BE85-020E023C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339" y="1617636"/>
            <a:ext cx="3659322" cy="36227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09C6A9-76A9-42A6-9EBE-1EF4311B6A44}"/>
              </a:ext>
            </a:extLst>
          </p:cNvPr>
          <p:cNvSpPr txBox="1">
            <a:spLocks/>
          </p:cNvSpPr>
          <p:nvPr/>
        </p:nvSpPr>
        <p:spPr>
          <a:xfrm>
            <a:off x="2220697" y="536064"/>
            <a:ext cx="8302354" cy="1077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GB" sz="2000" dirty="0" err="1">
                <a:solidFill>
                  <a:schemeClr val="bg1"/>
                </a:solidFill>
              </a:rPr>
              <a:t>Yhteyshenkilö</a:t>
            </a:r>
            <a:r>
              <a:rPr lang="en-GB" sz="2000" dirty="0">
                <a:solidFill>
                  <a:schemeClr val="bg1"/>
                </a:solidFill>
              </a:rPr>
              <a:t>: Markku Luoto (p. 040 844 9511, puheenjohtaja@mas.fi</a:t>
            </a:r>
            <a:endParaRPr lang="en-FI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rkku Luoto">
            <a:extLst>
              <a:ext uri="{FF2B5EF4-FFF2-40B4-BE49-F238E27FC236}">
                <a16:creationId xmlns:a16="http://schemas.microsoft.com/office/drawing/2014/main" id="{15106098-90C8-40D7-962A-4EB87D71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275" y="2484967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sa Saarinen">
            <a:extLst>
              <a:ext uri="{FF2B5EF4-FFF2-40B4-BE49-F238E27FC236}">
                <a16:creationId xmlns:a16="http://schemas.microsoft.com/office/drawing/2014/main" id="{127D08F6-9206-4308-AD20-932805B2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9891" y="4985762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nu Rokka">
            <a:extLst>
              <a:ext uri="{FF2B5EF4-FFF2-40B4-BE49-F238E27FC236}">
                <a16:creationId xmlns:a16="http://schemas.microsoft.com/office/drawing/2014/main" id="{7E4A57EB-989B-4E06-8E63-A5FA95C13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9659" y="2484967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13BD1-76DA-452D-B8AD-2E268E4EF70F}"/>
              </a:ext>
            </a:extLst>
          </p:cNvPr>
          <p:cNvSpPr txBox="1"/>
          <p:nvPr/>
        </p:nvSpPr>
        <p:spPr>
          <a:xfrm>
            <a:off x="1494503" y="4305521"/>
            <a:ext cx="2977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Markku Luoto, </a:t>
            </a:r>
            <a:r>
              <a:rPr lang="en-GB" sz="1600" dirty="0" err="1">
                <a:solidFill>
                  <a:schemeClr val="bg1"/>
                </a:solidFill>
              </a:rPr>
              <a:t>puheenjohtaja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ICT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matkailuinformaatio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Vedenalaiset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kenttätyöt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Hylkypuistot</a:t>
            </a:r>
            <a:r>
              <a:rPr lang="en-GB" sz="1600" dirty="0">
                <a:solidFill>
                  <a:schemeClr val="bg1"/>
                </a:solidFill>
              </a:rPr>
              <a:t> 22v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43DF-8FA7-44F4-9D73-DEFE4BD84F24}"/>
              </a:ext>
            </a:extLst>
          </p:cNvPr>
          <p:cNvSpPr txBox="1"/>
          <p:nvPr/>
        </p:nvSpPr>
        <p:spPr>
          <a:xfrm>
            <a:off x="5847957" y="5675839"/>
            <a:ext cx="3250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Vesa Saarinen, </a:t>
            </a:r>
            <a:r>
              <a:rPr lang="en-GB" sz="1600" dirty="0" err="1">
                <a:solidFill>
                  <a:schemeClr val="bg1"/>
                </a:solidFill>
              </a:rPr>
              <a:t>toiminnanjohtaja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IOT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markkinointimateriaalit</a:t>
            </a:r>
            <a:r>
              <a:rPr lang="en-GB" sz="1600" dirty="0">
                <a:solidFill>
                  <a:schemeClr val="bg1"/>
                </a:solidFill>
              </a:rPr>
              <a:t> 40v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Meriarkeologiset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kenttätyöt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Antiikki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entisöinti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629BD4-F63E-4516-A426-4453B3472FF5}"/>
              </a:ext>
            </a:extLst>
          </p:cNvPr>
          <p:cNvSpPr txBox="1"/>
          <p:nvPr/>
        </p:nvSpPr>
        <p:spPr>
          <a:xfrm>
            <a:off x="7765583" y="4288861"/>
            <a:ext cx="3161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Hannu Rokka, </a:t>
            </a:r>
            <a:r>
              <a:rPr lang="en-GB" sz="1600" dirty="0" err="1">
                <a:solidFill>
                  <a:schemeClr val="bg1"/>
                </a:solidFill>
              </a:rPr>
              <a:t>seuran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asiamies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ICT, </a:t>
            </a:r>
            <a:r>
              <a:rPr lang="en-GB" sz="1600" dirty="0" err="1">
                <a:solidFill>
                  <a:schemeClr val="bg1"/>
                </a:solidFill>
              </a:rPr>
              <a:t>konsultointi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err="1">
                <a:solidFill>
                  <a:schemeClr val="bg1"/>
                </a:solidFill>
              </a:rPr>
              <a:t>johtaminen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Sukeltaminen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sukellustyöt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Veneily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mereily</a:t>
            </a:r>
            <a:r>
              <a:rPr lang="en-GB" sz="1600" dirty="0">
                <a:solidFill>
                  <a:schemeClr val="bg1"/>
                </a:solidFill>
              </a:rPr>
              <a:t> 25v</a:t>
            </a:r>
            <a:endParaRPr lang="en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8683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81887-E53C-73BD-2268-ECCA8FBAFF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344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86837C3-0D17-3F57-C170-2E2313A3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8854" y="127223"/>
            <a:ext cx="2611264" cy="2615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0544D-91A2-5686-2617-CFB60C373CD9}"/>
              </a:ext>
            </a:extLst>
          </p:cNvPr>
          <p:cNvSpPr txBox="1"/>
          <p:nvPr/>
        </p:nvSpPr>
        <p:spPr>
          <a:xfrm>
            <a:off x="461832" y="405516"/>
            <a:ext cx="9207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Suomen meriarkeologisen seuran muistutukset ja korjausehdotukset asemakaavaehdotukseen Dnro HEL 2022-011472, ”Hernesaaren asemakaavan muutos” koskien KL-1 eli 20866 tontin vesiyhteyksiä. Toimitettu Helsingin Kaupungin kirjaamoon 15. 3. 2025 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27459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9D4E4-0CE9-B845-D22D-9ED23F15A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A380FE-4201-39E4-FE21-E6B048A7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8F0A901-7B4F-01B7-ADBF-828AAA3AE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043842-624D-08E1-EA8D-F1219058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8854" y="127223"/>
            <a:ext cx="2611264" cy="2615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69543-7955-0FE3-D625-8795A6E34B53}"/>
              </a:ext>
            </a:extLst>
          </p:cNvPr>
          <p:cNvSpPr txBox="1"/>
          <p:nvPr/>
        </p:nvSpPr>
        <p:spPr>
          <a:xfrm>
            <a:off x="461832" y="405516"/>
            <a:ext cx="9207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Suomen meriarkeologisen seuran muistutukset ja korjausehdotukset asemakaavaehdotukseen Dnro HEL 2022-011472, ”Hernesaaren asemakaavan muutos” koskien KL-1 eli 20866 tontin vesiyhteyksiä. Toimitettu Helsingin Kaupungin kirjaamoon 15. 3. 2025 </a:t>
            </a:r>
            <a:endParaRPr lang="en-FI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688B5-FD58-0E37-E080-E70253B4DB7E}"/>
              </a:ext>
            </a:extLst>
          </p:cNvPr>
          <p:cNvSpPr txBox="1"/>
          <p:nvPr/>
        </p:nvSpPr>
        <p:spPr>
          <a:xfrm>
            <a:off x="2128779" y="2154430"/>
            <a:ext cx="731007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i-FI" sz="1800" b="1" dirty="0">
                <a:solidFill>
                  <a:schemeClr val="bg1"/>
                </a:solidFill>
                <a:effectLst/>
              </a:rPr>
              <a:t>Liikerakennusten korttelialue (KL-1)</a:t>
            </a:r>
          </a:p>
          <a:p>
            <a:pPr>
              <a:spcAft>
                <a:spcPts val="600"/>
              </a:spcAft>
            </a:pPr>
            <a:r>
              <a:rPr lang="fi-FI" sz="1800" dirty="0">
                <a:solidFill>
                  <a:schemeClr val="bg1"/>
                </a:solidFill>
                <a:effectLst/>
              </a:rPr>
              <a:t>Alueen eteläkärkeen puistoon suunnitellun vesiurheilukeskuksen yhteyteen on suunniteltu korttelialue 20866, jolle on merkitty 6 500 k-m2 kerrosalaa. Korttelialueelle saa sijoittaa museon ja vesiurheilutoimintaan liittyviä tiloja sekä liike- ja palvelutiloja. Korttelialueelle ei saa sijoittaa majoitustoimintaa. </a:t>
            </a:r>
            <a:r>
              <a:rPr lang="fi-FI" sz="1800" b="1" i="1" dirty="0">
                <a:solidFill>
                  <a:schemeClr val="bg1"/>
                </a:solidFill>
                <a:effectLst/>
              </a:rPr>
              <a:t>Rakennusoikeuden sijoittaminen tontille edellyttää, että osa toiminnoista sijoitetaan maanalaisiin kerroksiin</a:t>
            </a:r>
            <a:r>
              <a:rPr lang="fi-FI" sz="1800" dirty="0">
                <a:solidFill>
                  <a:schemeClr val="bg1"/>
                </a:solidFill>
                <a:effectLst/>
              </a:rPr>
              <a:t>. Katon tulee olla yleisessä käytössä ja saavutettavissa ulkoportaan kautta. </a:t>
            </a:r>
          </a:p>
          <a:p>
            <a:r>
              <a:rPr lang="fi-FI" sz="1800" i="1" dirty="0">
                <a:solidFill>
                  <a:srgbClr val="FFFF00"/>
                </a:solidFill>
                <a:effectLst/>
              </a:rPr>
              <a:t>Tavoitteena on mahdollistaa Hernesaaren kärkeen vetovoimaisen kulttuurirakennuksen toteutuminen</a:t>
            </a:r>
            <a:r>
              <a:rPr lang="fi-FI" sz="1800" dirty="0">
                <a:solidFill>
                  <a:srgbClr val="FFFF00"/>
                </a:solidFill>
                <a:effectLst/>
              </a:rPr>
              <a:t>. </a:t>
            </a:r>
            <a:r>
              <a:rPr lang="fi-FI" sz="1800" dirty="0">
                <a:solidFill>
                  <a:schemeClr val="bg1"/>
                </a:solidFill>
                <a:effectLst/>
              </a:rPr>
              <a:t>Suunnittelun yhteydessä on tunnistettu paikan symbolinen merkitys Helsingin niemen eteläisempänä kärkeä. Museo tai vesiurheilutoiminto täydentäisi sopivalla tavalla alueen palveluita. </a:t>
            </a:r>
            <a:r>
              <a:rPr lang="fi-FI" sz="1800" i="1" dirty="0">
                <a:solidFill>
                  <a:schemeClr val="bg1"/>
                </a:solidFill>
                <a:effectLst/>
              </a:rPr>
              <a:t>Jatkosuunnittelun yhteydessä kortteliin pyritään valikoimaan hanke, joka </a:t>
            </a:r>
            <a:r>
              <a:rPr lang="fi-FI" sz="1800" i="1" dirty="0">
                <a:solidFill>
                  <a:srgbClr val="FFFF00"/>
                </a:solidFill>
                <a:effectLst/>
              </a:rPr>
              <a:t>toisi toiminnallaan lisäarvoa Helsingille ja jolla olisi kansainvälistä merkittävyyttä.</a:t>
            </a:r>
            <a:endParaRPr lang="fi-FI" dirty="0">
              <a:solidFill>
                <a:srgbClr val="FFFF00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488FAAC-D24D-A3F0-AB41-95B187EB61C7}"/>
              </a:ext>
            </a:extLst>
          </p:cNvPr>
          <p:cNvSpPr/>
          <p:nvPr/>
        </p:nvSpPr>
        <p:spPr>
          <a:xfrm>
            <a:off x="461832" y="3616505"/>
            <a:ext cx="1469520" cy="877027"/>
          </a:xfrm>
          <a:prstGeom prst="cloudCallout">
            <a:avLst>
              <a:gd name="adj1" fmla="val 62931"/>
              <a:gd name="adj2" fmla="val 66510"/>
            </a:avLst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KAAVAN</a:t>
            </a:r>
          </a:p>
          <a:p>
            <a:pPr algn="ctr"/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VISIO</a:t>
            </a:r>
          </a:p>
        </p:txBody>
      </p:sp>
    </p:spTree>
    <p:extLst>
      <p:ext uri="{BB962C8B-B14F-4D97-AF65-F5344CB8AC3E}">
        <p14:creationId xmlns:p14="http://schemas.microsoft.com/office/powerpoint/2010/main" val="429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90798-9AA8-6380-3624-9B008605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8DD4828-F081-E89E-7C59-5A9D696A4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70C07-6773-BA7B-BD48-A68D37EA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F3959183-507F-5B91-56C7-387618119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F9FE5DC-0799-6592-826F-5451C4EF8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81C181A-9AE8-624F-2DB7-724F86577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00446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519" y="2719685"/>
            <a:ext cx="1432959" cy="1418629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9B0BD4E-D14A-E566-60AF-A913DB2FD9C0}"/>
              </a:ext>
            </a:extLst>
          </p:cNvPr>
          <p:cNvSpPr/>
          <p:nvPr/>
        </p:nvSpPr>
        <p:spPr>
          <a:xfrm rot="18900000">
            <a:off x="6392489" y="1124438"/>
            <a:ext cx="3310466" cy="946381"/>
          </a:xfrm>
          <a:prstGeom prst="righ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err="1">
                <a:solidFill>
                  <a:schemeClr val="tx1"/>
                </a:solidFill>
              </a:rPr>
              <a:t>University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Field</a:t>
            </a:r>
            <a:r>
              <a:rPr lang="fi-FI" sz="2000" dirty="0">
                <a:solidFill>
                  <a:schemeClr val="tx1"/>
                </a:solidFill>
              </a:rPr>
              <a:t> Schools</a:t>
            </a:r>
            <a:endParaRPr lang="en-FI" sz="2000" dirty="0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712485-E483-482B-0051-F62173D8DCB8}"/>
              </a:ext>
            </a:extLst>
          </p:cNvPr>
          <p:cNvSpPr/>
          <p:nvPr/>
        </p:nvSpPr>
        <p:spPr>
          <a:xfrm rot="2700000">
            <a:off x="6355290" y="4745159"/>
            <a:ext cx="3310466" cy="946381"/>
          </a:xfrm>
          <a:prstGeom prst="righ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Baltic Sea 3D </a:t>
            </a:r>
            <a:r>
              <a:rPr lang="fi-FI" dirty="0" err="1">
                <a:solidFill>
                  <a:schemeClr val="tx1"/>
                </a:solidFill>
              </a:rPr>
              <a:t>Wreck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Ontology</a:t>
            </a:r>
            <a:endParaRPr lang="en-FI" dirty="0">
              <a:solidFill>
                <a:schemeClr val="tx1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86D91D3-FADF-7FFA-8EDC-834A609D4BF3}"/>
              </a:ext>
            </a:extLst>
          </p:cNvPr>
          <p:cNvSpPr/>
          <p:nvPr/>
        </p:nvSpPr>
        <p:spPr>
          <a:xfrm rot="2700000">
            <a:off x="2526165" y="1095751"/>
            <a:ext cx="3312000" cy="946800"/>
          </a:xfrm>
          <a:prstGeom prst="lef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Hylkyakvaario</a:t>
            </a:r>
            <a:endParaRPr lang="en-FI" sz="2000" dirty="0">
              <a:solidFill>
                <a:schemeClr val="tx1"/>
              </a:solidFill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47A9BA4-CBA7-3D33-4422-0757F868B682}"/>
              </a:ext>
            </a:extLst>
          </p:cNvPr>
          <p:cNvSpPr/>
          <p:nvPr/>
        </p:nvSpPr>
        <p:spPr>
          <a:xfrm rot="18900000">
            <a:off x="2517573" y="4732225"/>
            <a:ext cx="3312000" cy="946800"/>
          </a:xfrm>
          <a:prstGeom prst="lef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Viranomaisyhteistyö</a:t>
            </a:r>
            <a:endParaRPr lang="en-FI" sz="2000" dirty="0">
              <a:solidFill>
                <a:schemeClr val="tx1"/>
              </a:solidFill>
            </a:endParaRPr>
          </a:p>
        </p:txBody>
      </p:sp>
      <p:pic>
        <p:nvPicPr>
          <p:cNvPr id="19" name="Picture 18" descr="A logo for the united nations decade of ocean science for sustainable development&#10;&#10;AI-generated content may be incorrect.">
            <a:extLst>
              <a:ext uri="{FF2B5EF4-FFF2-40B4-BE49-F238E27FC236}">
                <a16:creationId xmlns:a16="http://schemas.microsoft.com/office/drawing/2014/main" id="{E4279211-66E9-FCC0-E0D2-8CD8238573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394" y="5160325"/>
            <a:ext cx="2070150" cy="12593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Picture 21" descr="A close-up of a logo&#10;&#10;AI-generated content may be incorrect.">
            <a:extLst>
              <a:ext uri="{FF2B5EF4-FFF2-40B4-BE49-F238E27FC236}">
                <a16:creationId xmlns:a16="http://schemas.microsoft.com/office/drawing/2014/main" id="{48E84D3D-089A-68CB-6093-B2D6EB06CA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321" y="3618264"/>
            <a:ext cx="2480405" cy="12626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23" descr="A purple letters on a white background&#10;&#10;AI-generated content may be incorrect.">
            <a:extLst>
              <a:ext uri="{FF2B5EF4-FFF2-40B4-BE49-F238E27FC236}">
                <a16:creationId xmlns:a16="http://schemas.microsoft.com/office/drawing/2014/main" id="{7C643C11-B701-6B82-E8C7-F7C0AF6E45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084" y="1569151"/>
            <a:ext cx="1930200" cy="81068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8" name="Picture 2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B3BCC64-5492-8894-414F-CBFCB46E67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758" y="3472719"/>
            <a:ext cx="1909135" cy="11932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0" name="Picture 29" descr="A black rectangular sign with a black background&#10;&#10;AI-generated content may be incorrect.">
            <a:extLst>
              <a:ext uri="{FF2B5EF4-FFF2-40B4-BE49-F238E27FC236}">
                <a16:creationId xmlns:a16="http://schemas.microsoft.com/office/drawing/2014/main" id="{1A868D7F-797C-2B4F-6A81-BA9AA26F3F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828" y="375754"/>
            <a:ext cx="1927403" cy="8942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2" name="Picture 31" descr="A black and white logo&#10;&#10;AI-generated content may be incorrect.">
            <a:extLst>
              <a:ext uri="{FF2B5EF4-FFF2-40B4-BE49-F238E27FC236}">
                <a16:creationId xmlns:a16="http://schemas.microsoft.com/office/drawing/2014/main" id="{3CACCCA8-8314-CA69-E517-90FEDC82E23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415" y="79422"/>
            <a:ext cx="1728906" cy="14165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4" name="Picture 33" descr="A blue and black logo&#10;&#10;AI-generated content may be incorrect.">
            <a:extLst>
              <a:ext uri="{FF2B5EF4-FFF2-40B4-BE49-F238E27FC236}">
                <a16:creationId xmlns:a16="http://schemas.microsoft.com/office/drawing/2014/main" id="{8A2D475F-4BFF-A921-C289-C9AC769B65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023" y="1135994"/>
            <a:ext cx="1927403" cy="1358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6F6D1EE-7803-6380-57BC-D347693BC14F}"/>
              </a:ext>
            </a:extLst>
          </p:cNvPr>
          <p:cNvGrpSpPr/>
          <p:nvPr/>
        </p:nvGrpSpPr>
        <p:grpSpPr>
          <a:xfrm>
            <a:off x="4144656" y="5037289"/>
            <a:ext cx="1933015" cy="1375476"/>
            <a:chOff x="4003140" y="5205625"/>
            <a:chExt cx="1933015" cy="1375476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70D735A-FE60-1CDF-9D9A-7C5E5F769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70488"/>
            <a:stretch/>
          </p:blipFill>
          <p:spPr>
            <a:xfrm>
              <a:off x="4456968" y="5205625"/>
              <a:ext cx="801114" cy="70849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1BAA834-2773-08F2-B8F3-52CB1B5DF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8791"/>
            <a:stretch/>
          </p:blipFill>
          <p:spPr>
            <a:xfrm>
              <a:off x="4003140" y="5872603"/>
              <a:ext cx="1933015" cy="70849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40" name="Picture 39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C6D188AD-DA67-4125-6144-0F4085C6A7D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504" y="6469906"/>
            <a:ext cx="1428003" cy="3309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2" name="Picture 41" descr="A blue and green map with white dots&#10;&#10;AI-generated content may be incorrect.">
            <a:extLst>
              <a:ext uri="{FF2B5EF4-FFF2-40B4-BE49-F238E27FC236}">
                <a16:creationId xmlns:a16="http://schemas.microsoft.com/office/drawing/2014/main" id="{CA4A8E76-7BDC-39F1-8659-4B82CA4212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86" y="4601525"/>
            <a:ext cx="650142" cy="5588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4D216FE-DDF1-61F4-BE02-86955216B04C}"/>
              </a:ext>
            </a:extLst>
          </p:cNvPr>
          <p:cNvSpPr txBox="1"/>
          <p:nvPr/>
        </p:nvSpPr>
        <p:spPr>
          <a:xfrm>
            <a:off x="463210" y="163383"/>
            <a:ext cx="247696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i-FI" sz="4000" b="1" dirty="0">
                <a:solidFill>
                  <a:schemeClr val="bg1"/>
                </a:solidFill>
              </a:rPr>
              <a:t>JULKISUUS</a:t>
            </a:r>
            <a:endParaRPr lang="en-FI" sz="40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D1B55E-E222-C036-BD53-6D034FF033BE}"/>
              </a:ext>
            </a:extLst>
          </p:cNvPr>
          <p:cNvSpPr txBox="1"/>
          <p:nvPr/>
        </p:nvSpPr>
        <p:spPr>
          <a:xfrm>
            <a:off x="463446" y="5952330"/>
            <a:ext cx="206191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SUOJELU</a:t>
            </a:r>
            <a:endParaRPr lang="en-FI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87ADD6-7CEF-C606-A3B9-0A481BCD6E35}"/>
              </a:ext>
            </a:extLst>
          </p:cNvPr>
          <p:cNvSpPr txBox="1"/>
          <p:nvPr/>
        </p:nvSpPr>
        <p:spPr>
          <a:xfrm>
            <a:off x="9552645" y="5941817"/>
            <a:ext cx="246894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TUTKIMUS</a:t>
            </a:r>
            <a:endParaRPr lang="en-FI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DFEA9-8C7D-02F7-CBF8-87715F2F8476}"/>
              </a:ext>
            </a:extLst>
          </p:cNvPr>
          <p:cNvSpPr txBox="1"/>
          <p:nvPr/>
        </p:nvSpPr>
        <p:spPr>
          <a:xfrm>
            <a:off x="9552645" y="163383"/>
            <a:ext cx="249318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KOULUTUS</a:t>
            </a:r>
            <a:endParaRPr lang="en-FI" dirty="0"/>
          </a:p>
        </p:txBody>
      </p:sp>
      <p:pic>
        <p:nvPicPr>
          <p:cNvPr id="48" name="Picture 47" descr="A blue and white logo&#10;&#10;AI-generated content may be incorrect.">
            <a:extLst>
              <a:ext uri="{FF2B5EF4-FFF2-40B4-BE49-F238E27FC236}">
                <a16:creationId xmlns:a16="http://schemas.microsoft.com/office/drawing/2014/main" id="{AB609F97-C5A0-F8B1-602F-45871DD72B9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298" y="2657601"/>
            <a:ext cx="1823956" cy="7107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0" name="Picture 49" descr="A black and white logo&#10;&#10;AI-generated content may be incorrect.">
            <a:extLst>
              <a:ext uri="{FF2B5EF4-FFF2-40B4-BE49-F238E27FC236}">
                <a16:creationId xmlns:a16="http://schemas.microsoft.com/office/drawing/2014/main" id="{29A08A93-B993-D4A5-1AEC-F49CB994965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432" y="2860102"/>
            <a:ext cx="1246151" cy="82925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Picture 5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80CF7AA-3041-810C-2184-BD7590DE34D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336" y="1911612"/>
            <a:ext cx="1276674" cy="5387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4" name="Picture 53" descr="A red and blue logo&#10;&#10;AI-generated content may be incorrect.">
            <a:extLst>
              <a:ext uri="{FF2B5EF4-FFF2-40B4-BE49-F238E27FC236}">
                <a16:creationId xmlns:a16="http://schemas.microsoft.com/office/drawing/2014/main" id="{6112A240-BA50-98B8-BED3-81687F417D8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70" b="21253"/>
          <a:stretch/>
        </p:blipFill>
        <p:spPr>
          <a:xfrm>
            <a:off x="4824376" y="1474990"/>
            <a:ext cx="1465921" cy="299763"/>
          </a:xfrm>
          <a:prstGeom prst="rect">
            <a:avLst/>
          </a:prstGeom>
        </p:spPr>
      </p:pic>
      <p:pic>
        <p:nvPicPr>
          <p:cNvPr id="56" name="Picture 55" descr="A blue and white logo&#10;&#10;AI-generated content may be incorrect.">
            <a:extLst>
              <a:ext uri="{FF2B5EF4-FFF2-40B4-BE49-F238E27FC236}">
                <a16:creationId xmlns:a16="http://schemas.microsoft.com/office/drawing/2014/main" id="{DA74AFF5-2E37-3D1B-4146-CBA75F78D22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05" b="21246"/>
          <a:stretch/>
        </p:blipFill>
        <p:spPr>
          <a:xfrm>
            <a:off x="2577121" y="2359457"/>
            <a:ext cx="1685874" cy="5336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57" descr="A close-up of a logo&#10;&#10;AI-generated content may be incorrect.">
            <a:extLst>
              <a:ext uri="{FF2B5EF4-FFF2-40B4-BE49-F238E27FC236}">
                <a16:creationId xmlns:a16="http://schemas.microsoft.com/office/drawing/2014/main" id="{8A6466EF-4AB7-11B9-8245-20EDADFC7D66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94" y="2846628"/>
            <a:ext cx="1706785" cy="62047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 descr="A green and black graphic with text&#10;&#10;AI-generated content may be incorrect.">
            <a:extLst>
              <a:ext uri="{FF2B5EF4-FFF2-40B4-BE49-F238E27FC236}">
                <a16:creationId xmlns:a16="http://schemas.microsoft.com/office/drawing/2014/main" id="{3FADC9D3-1CCC-6335-D231-BD152C294B2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505" y="4645286"/>
            <a:ext cx="2061911" cy="72559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4177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C895B-164F-6A19-DA12-A0646A46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D69AC7-0C80-DBA8-E4F3-9374AEFFC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812B188-9614-9652-5B47-1F4DC7B9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9DF46A-9C8E-0CFD-EBB9-347826905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8854" y="127223"/>
            <a:ext cx="2611264" cy="2615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3B670-8D70-4BC6-F4C0-AE75948DC85D}"/>
              </a:ext>
            </a:extLst>
          </p:cNvPr>
          <p:cNvSpPr txBox="1"/>
          <p:nvPr/>
        </p:nvSpPr>
        <p:spPr>
          <a:xfrm>
            <a:off x="509540" y="765356"/>
            <a:ext cx="920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Kaavaehdotuksen vision täyttää parhaiten Itämeri-instituutti eli </a:t>
            </a:r>
            <a:r>
              <a:rPr lang="fi-FI" sz="2400" b="1" dirty="0">
                <a:solidFill>
                  <a:schemeClr val="bg1"/>
                </a:solidFill>
              </a:rPr>
              <a:t>Hylkyakvaario</a:t>
            </a:r>
            <a:r>
              <a:rPr lang="fi-FI" sz="2400" dirty="0">
                <a:solidFill>
                  <a:schemeClr val="bg1"/>
                </a:solidFill>
              </a:rPr>
              <a:t> ja kesäisin sen yhteydessä toimiva vesiurheilukeskus</a:t>
            </a:r>
            <a:endParaRPr lang="en-FI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8EEC2-449B-2C4F-29D7-480B6DEECE61}"/>
              </a:ext>
            </a:extLst>
          </p:cNvPr>
          <p:cNvSpPr txBox="1"/>
          <p:nvPr/>
        </p:nvSpPr>
        <p:spPr>
          <a:xfrm>
            <a:off x="5056853" y="3789562"/>
            <a:ext cx="73100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i="1" dirty="0">
                <a:solidFill>
                  <a:srgbClr val="00A1E2"/>
                </a:solidFill>
                <a:effectLst/>
              </a:rPr>
              <a:t>”Tavoitteena on mahdollistaa Hernesaaren kärkeen vetovoimaisen kulttuurirakennuksen toteutuminen</a:t>
            </a:r>
            <a:r>
              <a:rPr lang="fi-FI" sz="1800" dirty="0">
                <a:solidFill>
                  <a:srgbClr val="00A1E2"/>
                </a:solidFill>
                <a:effectLst/>
              </a:rPr>
              <a:t>. Suunnittelun yhteydessä on tunnistettu paikan symbolinen merkitys Helsingin niemen eteläisempänä kärkeä. Museo tai vesiurheilutoiminto täydentäisi sopivalla tavalla alueen palveluita. </a:t>
            </a:r>
            <a:r>
              <a:rPr lang="fi-FI" sz="1800" b="1" i="1" dirty="0">
                <a:solidFill>
                  <a:srgbClr val="00A1E2"/>
                </a:solidFill>
                <a:effectLst/>
              </a:rPr>
              <a:t>Jatkosuunnittelun yhteydessä kortteliin pyritään valikoimaan hanke, joka toisi toiminnallaan lisäarvoa Helsingille ja jolla olisi kansainvälistä merkittävyyttä.”</a:t>
            </a:r>
            <a:endParaRPr lang="fi-FI" dirty="0">
              <a:solidFill>
                <a:srgbClr val="00A1E2"/>
              </a:solidFill>
            </a:endParaRPr>
          </a:p>
          <a:p>
            <a:endParaRPr lang="fi-FI" dirty="0">
              <a:solidFill>
                <a:srgbClr val="00A1E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89F89-62E0-0D34-2911-82EAEF73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32" y="1940969"/>
            <a:ext cx="5133277" cy="4383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3F453-7D1B-81A5-92EB-7C85D0B73875}"/>
              </a:ext>
            </a:extLst>
          </p:cNvPr>
          <p:cNvSpPr txBox="1"/>
          <p:nvPr/>
        </p:nvSpPr>
        <p:spPr>
          <a:xfrm>
            <a:off x="4372385" y="1969095"/>
            <a:ext cx="6872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i="1" dirty="0">
                <a:solidFill>
                  <a:schemeClr val="bg1"/>
                </a:solidFill>
                <a:effectLst/>
              </a:rPr>
              <a:t>Hylkyakvaario </a:t>
            </a:r>
            <a:r>
              <a:rPr lang="fi-FI" sz="1800" dirty="0">
                <a:solidFill>
                  <a:schemeClr val="bg1"/>
                </a:solidFill>
                <a:effectLst/>
              </a:rPr>
              <a:t>tarvitsee 5m syvän ja 9m leveän vesi-</a:t>
            </a:r>
          </a:p>
          <a:p>
            <a:r>
              <a:rPr lang="fi-FI" sz="1800" dirty="0">
                <a:solidFill>
                  <a:schemeClr val="bg1"/>
                </a:solidFill>
                <a:effectLst/>
              </a:rPr>
              <a:t>yhteyden merelle, jotta hylkyjen tuominen akvaarioon </a:t>
            </a:r>
          </a:p>
          <a:p>
            <a:r>
              <a:rPr lang="fi-FI" sz="1800" dirty="0">
                <a:solidFill>
                  <a:schemeClr val="bg1"/>
                </a:solidFill>
                <a:effectLst/>
              </a:rPr>
              <a:t>onnistuu. Toisaalta kun tarkoituksena on rakentaa tontille </a:t>
            </a:r>
          </a:p>
          <a:p>
            <a:r>
              <a:rPr lang="fi-FI" sz="1800" dirty="0">
                <a:solidFill>
                  <a:schemeClr val="bg1"/>
                </a:solidFill>
                <a:effectLst/>
              </a:rPr>
              <a:t>Itämerta laajemmin esittelevä/hyödyntävä toimintakeskus, myös </a:t>
            </a:r>
          </a:p>
          <a:p>
            <a:r>
              <a:rPr lang="fi-FI" sz="1800" dirty="0">
                <a:solidFill>
                  <a:schemeClr val="bg1"/>
                </a:solidFill>
                <a:effectLst/>
              </a:rPr>
              <a:t>toinen matalampi vesiyhteys olisi tarpeen Itämeriakvaariota varten.</a:t>
            </a:r>
          </a:p>
          <a:p>
            <a:r>
              <a:rPr lang="fi-FI" dirty="0">
                <a:solidFill>
                  <a:schemeClr val="bg1"/>
                </a:solidFill>
              </a:rPr>
              <a:t>Nämä korjausehdotukset (VV-1 ja VV-2) esitellään seuraavilla kalvoilla.</a:t>
            </a:r>
          </a:p>
        </p:txBody>
      </p:sp>
    </p:spTree>
    <p:extLst>
      <p:ext uri="{BB962C8B-B14F-4D97-AF65-F5344CB8AC3E}">
        <p14:creationId xmlns:p14="http://schemas.microsoft.com/office/powerpoint/2010/main" val="11106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854DE-F5DA-1FF8-BA84-4B4993F2C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7647"/>
            <a:ext cx="12093934" cy="581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F4778-05D7-979F-AE70-FA09D9CC8CD4}"/>
              </a:ext>
            </a:extLst>
          </p:cNvPr>
          <p:cNvSpPr txBox="1"/>
          <p:nvPr/>
        </p:nvSpPr>
        <p:spPr>
          <a:xfrm>
            <a:off x="7749" y="632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Mittakaava 1:1000 eli milli kartalla on metri luonnossa. Tontin 20866 eteläreuna on noin 28mm/28m leveä. Kaavaehdotukseen lisätty vesiväylät Hylkyakvaarioon (VV-1 ja VV-2), jotka peitetään tarvittaessa avattavalla kannella, VV-1 ajoneuvon kantavalla ja VV-2 lasisella kävelykannella. </a:t>
            </a:r>
          </a:p>
          <a:p>
            <a:r>
              <a:rPr lang="fi-FI" sz="1600" dirty="0"/>
              <a:t>VV-1 vesiväylän pitää olla </a:t>
            </a:r>
            <a:r>
              <a:rPr lang="fi-FI" sz="1600" b="1" i="1" dirty="0"/>
              <a:t>vähintään 5m syvyinen ja 9m levyinen </a:t>
            </a:r>
            <a:r>
              <a:rPr lang="fi-FI" sz="1600" dirty="0"/>
              <a:t>myös ulos satama-alueelta, syvempään veteen, hylkyjen tuomiseksi akvaarioon</a:t>
            </a:r>
            <a:endParaRPr lang="en-FI" sz="16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69A346-7E95-6F4D-E332-954D20B9E9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08072" y="2908050"/>
            <a:ext cx="1499101" cy="2153347"/>
          </a:xfrm>
          <a:custGeom>
            <a:avLst/>
            <a:gdLst>
              <a:gd name="connsiteX0" fmla="*/ 1218342 w 1499101"/>
              <a:gd name="connsiteY0" fmla="*/ 1864860 h 2153347"/>
              <a:gd name="connsiteX1" fmla="*/ 1130765 w 1499101"/>
              <a:gd name="connsiteY1" fmla="*/ 1862285 h 2153347"/>
              <a:gd name="connsiteX2" fmla="*/ 1045765 w 1499101"/>
              <a:gd name="connsiteY2" fmla="*/ 1833951 h 2153347"/>
              <a:gd name="connsiteX3" fmla="*/ 989098 w 1499101"/>
              <a:gd name="connsiteY3" fmla="*/ 1764405 h 2153347"/>
              <a:gd name="connsiteX4" fmla="*/ 971067 w 1499101"/>
              <a:gd name="connsiteY4" fmla="*/ 1692284 h 2153347"/>
              <a:gd name="connsiteX5" fmla="*/ 965916 w 1499101"/>
              <a:gd name="connsiteY5" fmla="*/ 1656223 h 2153347"/>
              <a:gd name="connsiteX6" fmla="*/ 994249 w 1499101"/>
              <a:gd name="connsiteY6" fmla="*/ 1589253 h 2153347"/>
              <a:gd name="connsiteX7" fmla="*/ 1040613 w 1499101"/>
              <a:gd name="connsiteY7" fmla="*/ 1545464 h 2153347"/>
              <a:gd name="connsiteX8" fmla="*/ 1084401 w 1499101"/>
              <a:gd name="connsiteY8" fmla="*/ 1504252 h 2153347"/>
              <a:gd name="connsiteX9" fmla="*/ 1331676 w 1499101"/>
              <a:gd name="connsiteY9" fmla="*/ 1303342 h 2153347"/>
              <a:gd name="connsiteX10" fmla="*/ 1393494 w 1499101"/>
              <a:gd name="connsiteY10" fmla="*/ 1231220 h 2153347"/>
              <a:gd name="connsiteX11" fmla="*/ 1442434 w 1499101"/>
              <a:gd name="connsiteY11" fmla="*/ 1169401 h 2153347"/>
              <a:gd name="connsiteX12" fmla="*/ 1483646 w 1499101"/>
              <a:gd name="connsiteY12" fmla="*/ 1045764 h 2153347"/>
              <a:gd name="connsiteX13" fmla="*/ 1493949 w 1499101"/>
              <a:gd name="connsiteY13" fmla="*/ 942733 h 2153347"/>
              <a:gd name="connsiteX14" fmla="*/ 1499101 w 1499101"/>
              <a:gd name="connsiteY14" fmla="*/ 850005 h 2153347"/>
              <a:gd name="connsiteX15" fmla="*/ 1478495 w 1499101"/>
              <a:gd name="connsiteY15" fmla="*/ 746974 h 2153347"/>
              <a:gd name="connsiteX16" fmla="*/ 1390918 w 1499101"/>
              <a:gd name="connsiteY16" fmla="*/ 571822 h 2153347"/>
              <a:gd name="connsiteX17" fmla="*/ 1282736 w 1499101"/>
              <a:gd name="connsiteY17" fmla="*/ 425002 h 2153347"/>
              <a:gd name="connsiteX18" fmla="*/ 1050916 w 1499101"/>
              <a:gd name="connsiteY18" fmla="*/ 28333 h 2153347"/>
              <a:gd name="connsiteX19" fmla="*/ 229244 w 1499101"/>
              <a:gd name="connsiteY19" fmla="*/ 0 h 2153347"/>
              <a:gd name="connsiteX20" fmla="*/ 177729 w 1499101"/>
              <a:gd name="connsiteY20" fmla="*/ 726368 h 2153347"/>
              <a:gd name="connsiteX21" fmla="*/ 151971 w 1499101"/>
              <a:gd name="connsiteY21" fmla="*/ 875763 h 2153347"/>
              <a:gd name="connsiteX22" fmla="*/ 43788 w 1499101"/>
              <a:gd name="connsiteY22" fmla="*/ 857733 h 2153347"/>
              <a:gd name="connsiteX23" fmla="*/ 0 w 1499101"/>
              <a:gd name="connsiteY23" fmla="*/ 1081825 h 2153347"/>
              <a:gd name="connsiteX24" fmla="*/ 857733 w 1499101"/>
              <a:gd name="connsiteY24" fmla="*/ 2153347 h 2153347"/>
              <a:gd name="connsiteX25" fmla="*/ 1218342 w 1499101"/>
              <a:gd name="connsiteY25" fmla="*/ 1864860 h 2153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9101" h="2153347">
                <a:moveTo>
                  <a:pt x="1218342" y="1864860"/>
                </a:moveTo>
                <a:lnTo>
                  <a:pt x="1130765" y="1862285"/>
                </a:lnTo>
                <a:lnTo>
                  <a:pt x="1045765" y="1833951"/>
                </a:lnTo>
                <a:lnTo>
                  <a:pt x="989098" y="1764405"/>
                </a:lnTo>
                <a:lnTo>
                  <a:pt x="971067" y="1692284"/>
                </a:lnTo>
                <a:lnTo>
                  <a:pt x="965916" y="1656223"/>
                </a:lnTo>
                <a:lnTo>
                  <a:pt x="994249" y="1589253"/>
                </a:lnTo>
                <a:lnTo>
                  <a:pt x="1040613" y="1545464"/>
                </a:lnTo>
                <a:lnTo>
                  <a:pt x="1084401" y="1504252"/>
                </a:lnTo>
                <a:lnTo>
                  <a:pt x="1331676" y="1303342"/>
                </a:lnTo>
                <a:lnTo>
                  <a:pt x="1393494" y="1231220"/>
                </a:lnTo>
                <a:lnTo>
                  <a:pt x="1442434" y="1169401"/>
                </a:lnTo>
                <a:lnTo>
                  <a:pt x="1483646" y="1045764"/>
                </a:lnTo>
                <a:lnTo>
                  <a:pt x="1493949" y="942733"/>
                </a:lnTo>
                <a:lnTo>
                  <a:pt x="1499101" y="850005"/>
                </a:lnTo>
                <a:lnTo>
                  <a:pt x="1478495" y="746974"/>
                </a:lnTo>
                <a:lnTo>
                  <a:pt x="1390918" y="571822"/>
                </a:lnTo>
                <a:lnTo>
                  <a:pt x="1282736" y="425002"/>
                </a:lnTo>
                <a:lnTo>
                  <a:pt x="1050916" y="28333"/>
                </a:lnTo>
                <a:lnTo>
                  <a:pt x="229244" y="0"/>
                </a:lnTo>
                <a:lnTo>
                  <a:pt x="177729" y="726368"/>
                </a:lnTo>
                <a:lnTo>
                  <a:pt x="151971" y="875763"/>
                </a:lnTo>
                <a:lnTo>
                  <a:pt x="43788" y="857733"/>
                </a:lnTo>
                <a:lnTo>
                  <a:pt x="0" y="1081825"/>
                </a:lnTo>
                <a:lnTo>
                  <a:pt x="857733" y="2153347"/>
                </a:lnTo>
                <a:lnTo>
                  <a:pt x="1218342" y="1864860"/>
                </a:lnTo>
                <a:close/>
              </a:path>
            </a:pathLst>
          </a:custGeom>
          <a:solidFill>
            <a:srgbClr val="CAE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MATALAA?</a:t>
            </a:r>
            <a:endParaRPr lang="en-FI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B4F2664-9D1A-50D7-DE15-E7F9748CB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9" y="937647"/>
            <a:ext cx="5904854" cy="5819614"/>
          </a:xfrm>
          <a:custGeom>
            <a:avLst/>
            <a:gdLst>
              <a:gd name="connsiteX0" fmla="*/ 5904854 w 5904854"/>
              <a:gd name="connsiteY0" fmla="*/ 5145438 h 5819614"/>
              <a:gd name="connsiteX1" fmla="*/ 5656882 w 5904854"/>
              <a:gd name="connsiteY1" fmla="*/ 4680489 h 5819614"/>
              <a:gd name="connsiteX2" fmla="*/ 4990454 w 5904854"/>
              <a:gd name="connsiteY2" fmla="*/ 3851329 h 5819614"/>
              <a:gd name="connsiteX3" fmla="*/ 4548753 w 5904854"/>
              <a:gd name="connsiteY3" fmla="*/ 4192292 h 5819614"/>
              <a:gd name="connsiteX4" fmla="*/ 4393770 w 5904854"/>
              <a:gd name="connsiteY4" fmla="*/ 4014061 h 5819614"/>
              <a:gd name="connsiteX5" fmla="*/ 3711844 w 5904854"/>
              <a:gd name="connsiteY5" fmla="*/ 4525506 h 5819614"/>
              <a:gd name="connsiteX6" fmla="*/ 3611105 w 5904854"/>
              <a:gd name="connsiteY6" fmla="*/ 4355024 h 5819614"/>
              <a:gd name="connsiteX7" fmla="*/ 4967207 w 5904854"/>
              <a:gd name="connsiteY7" fmla="*/ 3262394 h 5819614"/>
              <a:gd name="connsiteX8" fmla="*/ 3479370 w 5904854"/>
              <a:gd name="connsiteY8" fmla="*/ 1387099 h 5819614"/>
              <a:gd name="connsiteX9" fmla="*/ 2440983 w 5904854"/>
              <a:gd name="connsiteY9" fmla="*/ 2193011 h 5819614"/>
              <a:gd name="connsiteX10" fmla="*/ 681926 w 5904854"/>
              <a:gd name="connsiteY10" fmla="*/ 7750 h 5819614"/>
              <a:gd name="connsiteX11" fmla="*/ 0 w 5904854"/>
              <a:gd name="connsiteY11" fmla="*/ 0 h 5819614"/>
              <a:gd name="connsiteX12" fmla="*/ 0 w 5904854"/>
              <a:gd name="connsiteY12" fmla="*/ 4494509 h 5819614"/>
              <a:gd name="connsiteX13" fmla="*/ 1038387 w 5904854"/>
              <a:gd name="connsiteY13" fmla="*/ 5819614 h 5819614"/>
              <a:gd name="connsiteX14" fmla="*/ 1704814 w 5904854"/>
              <a:gd name="connsiteY14" fmla="*/ 5819614 h 5819614"/>
              <a:gd name="connsiteX15" fmla="*/ 3107410 w 5904854"/>
              <a:gd name="connsiteY15" fmla="*/ 4742482 h 5819614"/>
              <a:gd name="connsiteX16" fmla="*/ 3277892 w 5904854"/>
              <a:gd name="connsiteY16" fmla="*/ 4936211 h 5819614"/>
              <a:gd name="connsiteX17" fmla="*/ 3022170 w 5904854"/>
              <a:gd name="connsiteY17" fmla="*/ 5129939 h 5819614"/>
              <a:gd name="connsiteX18" fmla="*/ 3541363 w 5904854"/>
              <a:gd name="connsiteY18" fmla="*/ 5811865 h 5819614"/>
              <a:gd name="connsiteX19" fmla="*/ 4633993 w 5904854"/>
              <a:gd name="connsiteY19" fmla="*/ 5811865 h 5819614"/>
              <a:gd name="connsiteX20" fmla="*/ 5269424 w 5904854"/>
              <a:gd name="connsiteY20" fmla="*/ 5323668 h 5819614"/>
              <a:gd name="connsiteX21" fmla="*/ 5432156 w 5904854"/>
              <a:gd name="connsiteY21" fmla="*/ 5517397 h 5819614"/>
              <a:gd name="connsiteX22" fmla="*/ 5904854 w 5904854"/>
              <a:gd name="connsiteY22" fmla="*/ 5145438 h 5819614"/>
              <a:gd name="connsiteX0" fmla="*/ 5904854 w 5904854"/>
              <a:gd name="connsiteY0" fmla="*/ 5145438 h 5819614"/>
              <a:gd name="connsiteX1" fmla="*/ 5656882 w 5904854"/>
              <a:gd name="connsiteY1" fmla="*/ 4680489 h 5819614"/>
              <a:gd name="connsiteX2" fmla="*/ 4990454 w 5904854"/>
              <a:gd name="connsiteY2" fmla="*/ 3851329 h 5819614"/>
              <a:gd name="connsiteX3" fmla="*/ 5044698 w 5904854"/>
              <a:gd name="connsiteY3" fmla="*/ 3479370 h 5819614"/>
              <a:gd name="connsiteX4" fmla="*/ 4393770 w 5904854"/>
              <a:gd name="connsiteY4" fmla="*/ 4014061 h 5819614"/>
              <a:gd name="connsiteX5" fmla="*/ 3711844 w 5904854"/>
              <a:gd name="connsiteY5" fmla="*/ 4525506 h 5819614"/>
              <a:gd name="connsiteX6" fmla="*/ 3611105 w 5904854"/>
              <a:gd name="connsiteY6" fmla="*/ 4355024 h 5819614"/>
              <a:gd name="connsiteX7" fmla="*/ 4967207 w 5904854"/>
              <a:gd name="connsiteY7" fmla="*/ 3262394 h 5819614"/>
              <a:gd name="connsiteX8" fmla="*/ 3479370 w 5904854"/>
              <a:gd name="connsiteY8" fmla="*/ 1387099 h 5819614"/>
              <a:gd name="connsiteX9" fmla="*/ 2440983 w 5904854"/>
              <a:gd name="connsiteY9" fmla="*/ 2193011 h 5819614"/>
              <a:gd name="connsiteX10" fmla="*/ 681926 w 5904854"/>
              <a:gd name="connsiteY10" fmla="*/ 7750 h 5819614"/>
              <a:gd name="connsiteX11" fmla="*/ 0 w 5904854"/>
              <a:gd name="connsiteY11" fmla="*/ 0 h 5819614"/>
              <a:gd name="connsiteX12" fmla="*/ 0 w 5904854"/>
              <a:gd name="connsiteY12" fmla="*/ 4494509 h 5819614"/>
              <a:gd name="connsiteX13" fmla="*/ 1038387 w 5904854"/>
              <a:gd name="connsiteY13" fmla="*/ 5819614 h 5819614"/>
              <a:gd name="connsiteX14" fmla="*/ 1704814 w 5904854"/>
              <a:gd name="connsiteY14" fmla="*/ 5819614 h 5819614"/>
              <a:gd name="connsiteX15" fmla="*/ 3107410 w 5904854"/>
              <a:gd name="connsiteY15" fmla="*/ 4742482 h 5819614"/>
              <a:gd name="connsiteX16" fmla="*/ 3277892 w 5904854"/>
              <a:gd name="connsiteY16" fmla="*/ 4936211 h 5819614"/>
              <a:gd name="connsiteX17" fmla="*/ 3022170 w 5904854"/>
              <a:gd name="connsiteY17" fmla="*/ 5129939 h 5819614"/>
              <a:gd name="connsiteX18" fmla="*/ 3541363 w 5904854"/>
              <a:gd name="connsiteY18" fmla="*/ 5811865 h 5819614"/>
              <a:gd name="connsiteX19" fmla="*/ 4633993 w 5904854"/>
              <a:gd name="connsiteY19" fmla="*/ 5811865 h 5819614"/>
              <a:gd name="connsiteX20" fmla="*/ 5269424 w 5904854"/>
              <a:gd name="connsiteY20" fmla="*/ 5323668 h 5819614"/>
              <a:gd name="connsiteX21" fmla="*/ 5432156 w 5904854"/>
              <a:gd name="connsiteY21" fmla="*/ 5517397 h 5819614"/>
              <a:gd name="connsiteX22" fmla="*/ 5904854 w 5904854"/>
              <a:gd name="connsiteY22" fmla="*/ 5145438 h 5819614"/>
              <a:gd name="connsiteX0" fmla="*/ 5904854 w 5904854"/>
              <a:gd name="connsiteY0" fmla="*/ 5145438 h 5819614"/>
              <a:gd name="connsiteX1" fmla="*/ 5656882 w 5904854"/>
              <a:gd name="connsiteY1" fmla="*/ 4680489 h 5819614"/>
              <a:gd name="connsiteX2" fmla="*/ 4990454 w 5904854"/>
              <a:gd name="connsiteY2" fmla="*/ 3851329 h 5819614"/>
              <a:gd name="connsiteX3" fmla="*/ 4393770 w 5904854"/>
              <a:gd name="connsiteY3" fmla="*/ 4014061 h 5819614"/>
              <a:gd name="connsiteX4" fmla="*/ 3711844 w 5904854"/>
              <a:gd name="connsiteY4" fmla="*/ 4525506 h 5819614"/>
              <a:gd name="connsiteX5" fmla="*/ 3611105 w 5904854"/>
              <a:gd name="connsiteY5" fmla="*/ 4355024 h 5819614"/>
              <a:gd name="connsiteX6" fmla="*/ 4967207 w 5904854"/>
              <a:gd name="connsiteY6" fmla="*/ 3262394 h 5819614"/>
              <a:gd name="connsiteX7" fmla="*/ 3479370 w 5904854"/>
              <a:gd name="connsiteY7" fmla="*/ 1387099 h 5819614"/>
              <a:gd name="connsiteX8" fmla="*/ 2440983 w 5904854"/>
              <a:gd name="connsiteY8" fmla="*/ 2193011 h 5819614"/>
              <a:gd name="connsiteX9" fmla="*/ 681926 w 5904854"/>
              <a:gd name="connsiteY9" fmla="*/ 7750 h 5819614"/>
              <a:gd name="connsiteX10" fmla="*/ 0 w 5904854"/>
              <a:gd name="connsiteY10" fmla="*/ 0 h 5819614"/>
              <a:gd name="connsiteX11" fmla="*/ 0 w 5904854"/>
              <a:gd name="connsiteY11" fmla="*/ 4494509 h 5819614"/>
              <a:gd name="connsiteX12" fmla="*/ 1038387 w 5904854"/>
              <a:gd name="connsiteY12" fmla="*/ 5819614 h 5819614"/>
              <a:gd name="connsiteX13" fmla="*/ 1704814 w 5904854"/>
              <a:gd name="connsiteY13" fmla="*/ 5819614 h 5819614"/>
              <a:gd name="connsiteX14" fmla="*/ 3107410 w 5904854"/>
              <a:gd name="connsiteY14" fmla="*/ 4742482 h 5819614"/>
              <a:gd name="connsiteX15" fmla="*/ 3277892 w 5904854"/>
              <a:gd name="connsiteY15" fmla="*/ 4936211 h 5819614"/>
              <a:gd name="connsiteX16" fmla="*/ 3022170 w 5904854"/>
              <a:gd name="connsiteY16" fmla="*/ 5129939 h 5819614"/>
              <a:gd name="connsiteX17" fmla="*/ 3541363 w 5904854"/>
              <a:gd name="connsiteY17" fmla="*/ 5811865 h 5819614"/>
              <a:gd name="connsiteX18" fmla="*/ 4633993 w 5904854"/>
              <a:gd name="connsiteY18" fmla="*/ 5811865 h 5819614"/>
              <a:gd name="connsiteX19" fmla="*/ 5269424 w 5904854"/>
              <a:gd name="connsiteY19" fmla="*/ 5323668 h 5819614"/>
              <a:gd name="connsiteX20" fmla="*/ 5432156 w 5904854"/>
              <a:gd name="connsiteY20" fmla="*/ 5517397 h 5819614"/>
              <a:gd name="connsiteX21" fmla="*/ 5904854 w 5904854"/>
              <a:gd name="connsiteY21" fmla="*/ 5145438 h 5819614"/>
              <a:gd name="connsiteX0" fmla="*/ 5904854 w 5904854"/>
              <a:gd name="connsiteY0" fmla="*/ 5145438 h 5819614"/>
              <a:gd name="connsiteX1" fmla="*/ 5656882 w 5904854"/>
              <a:gd name="connsiteY1" fmla="*/ 4680489 h 5819614"/>
              <a:gd name="connsiteX2" fmla="*/ 4835471 w 5904854"/>
              <a:gd name="connsiteY2" fmla="*/ 3649851 h 5819614"/>
              <a:gd name="connsiteX3" fmla="*/ 4393770 w 5904854"/>
              <a:gd name="connsiteY3" fmla="*/ 4014061 h 5819614"/>
              <a:gd name="connsiteX4" fmla="*/ 3711844 w 5904854"/>
              <a:gd name="connsiteY4" fmla="*/ 4525506 h 5819614"/>
              <a:gd name="connsiteX5" fmla="*/ 3611105 w 5904854"/>
              <a:gd name="connsiteY5" fmla="*/ 4355024 h 5819614"/>
              <a:gd name="connsiteX6" fmla="*/ 4967207 w 5904854"/>
              <a:gd name="connsiteY6" fmla="*/ 3262394 h 5819614"/>
              <a:gd name="connsiteX7" fmla="*/ 3479370 w 5904854"/>
              <a:gd name="connsiteY7" fmla="*/ 1387099 h 5819614"/>
              <a:gd name="connsiteX8" fmla="*/ 2440983 w 5904854"/>
              <a:gd name="connsiteY8" fmla="*/ 2193011 h 5819614"/>
              <a:gd name="connsiteX9" fmla="*/ 681926 w 5904854"/>
              <a:gd name="connsiteY9" fmla="*/ 7750 h 5819614"/>
              <a:gd name="connsiteX10" fmla="*/ 0 w 5904854"/>
              <a:gd name="connsiteY10" fmla="*/ 0 h 5819614"/>
              <a:gd name="connsiteX11" fmla="*/ 0 w 5904854"/>
              <a:gd name="connsiteY11" fmla="*/ 4494509 h 5819614"/>
              <a:gd name="connsiteX12" fmla="*/ 1038387 w 5904854"/>
              <a:gd name="connsiteY12" fmla="*/ 5819614 h 5819614"/>
              <a:gd name="connsiteX13" fmla="*/ 1704814 w 5904854"/>
              <a:gd name="connsiteY13" fmla="*/ 5819614 h 5819614"/>
              <a:gd name="connsiteX14" fmla="*/ 3107410 w 5904854"/>
              <a:gd name="connsiteY14" fmla="*/ 4742482 h 5819614"/>
              <a:gd name="connsiteX15" fmla="*/ 3277892 w 5904854"/>
              <a:gd name="connsiteY15" fmla="*/ 4936211 h 5819614"/>
              <a:gd name="connsiteX16" fmla="*/ 3022170 w 5904854"/>
              <a:gd name="connsiteY16" fmla="*/ 5129939 h 5819614"/>
              <a:gd name="connsiteX17" fmla="*/ 3541363 w 5904854"/>
              <a:gd name="connsiteY17" fmla="*/ 5811865 h 5819614"/>
              <a:gd name="connsiteX18" fmla="*/ 4633993 w 5904854"/>
              <a:gd name="connsiteY18" fmla="*/ 5811865 h 5819614"/>
              <a:gd name="connsiteX19" fmla="*/ 5269424 w 5904854"/>
              <a:gd name="connsiteY19" fmla="*/ 5323668 h 5819614"/>
              <a:gd name="connsiteX20" fmla="*/ 5432156 w 5904854"/>
              <a:gd name="connsiteY20" fmla="*/ 5517397 h 5819614"/>
              <a:gd name="connsiteX21" fmla="*/ 5904854 w 5904854"/>
              <a:gd name="connsiteY21" fmla="*/ 5145438 h 581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04854" h="5819614">
                <a:moveTo>
                  <a:pt x="5904854" y="5145438"/>
                </a:moveTo>
                <a:lnTo>
                  <a:pt x="5656882" y="4680489"/>
                </a:lnTo>
                <a:lnTo>
                  <a:pt x="4835471" y="3649851"/>
                </a:lnTo>
                <a:lnTo>
                  <a:pt x="4393770" y="4014061"/>
                </a:lnTo>
                <a:lnTo>
                  <a:pt x="3711844" y="4525506"/>
                </a:lnTo>
                <a:lnTo>
                  <a:pt x="3611105" y="4355024"/>
                </a:lnTo>
                <a:lnTo>
                  <a:pt x="4967207" y="3262394"/>
                </a:lnTo>
                <a:lnTo>
                  <a:pt x="3479370" y="1387099"/>
                </a:lnTo>
                <a:lnTo>
                  <a:pt x="2440983" y="2193011"/>
                </a:lnTo>
                <a:lnTo>
                  <a:pt x="681926" y="7750"/>
                </a:lnTo>
                <a:lnTo>
                  <a:pt x="0" y="0"/>
                </a:lnTo>
                <a:lnTo>
                  <a:pt x="0" y="4494509"/>
                </a:lnTo>
                <a:lnTo>
                  <a:pt x="1038387" y="5819614"/>
                </a:lnTo>
                <a:lnTo>
                  <a:pt x="1704814" y="5819614"/>
                </a:lnTo>
                <a:lnTo>
                  <a:pt x="3107410" y="4742482"/>
                </a:lnTo>
                <a:lnTo>
                  <a:pt x="3277892" y="4936211"/>
                </a:lnTo>
                <a:lnTo>
                  <a:pt x="3022170" y="5129939"/>
                </a:lnTo>
                <a:lnTo>
                  <a:pt x="3541363" y="5811865"/>
                </a:lnTo>
                <a:lnTo>
                  <a:pt x="4633993" y="5811865"/>
                </a:lnTo>
                <a:lnTo>
                  <a:pt x="5269424" y="5323668"/>
                </a:lnTo>
                <a:lnTo>
                  <a:pt x="5432156" y="5517397"/>
                </a:lnTo>
                <a:lnTo>
                  <a:pt x="5904854" y="5145438"/>
                </a:lnTo>
                <a:close/>
              </a:path>
            </a:pathLst>
          </a:custGeom>
          <a:solidFill>
            <a:srgbClr val="CAE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0F92A45-36DA-9094-AD76-E97A7B5F976B}"/>
              </a:ext>
            </a:extLst>
          </p:cNvPr>
          <p:cNvSpPr/>
          <p:nvPr/>
        </p:nvSpPr>
        <p:spPr>
          <a:xfrm rot="3507756">
            <a:off x="5544876" y="4011930"/>
            <a:ext cx="45720" cy="228600"/>
          </a:xfrm>
          <a:custGeom>
            <a:avLst/>
            <a:gdLst>
              <a:gd name="connsiteX0" fmla="*/ 45720 w 45720"/>
              <a:gd name="connsiteY0" fmla="*/ 0 h 228600"/>
              <a:gd name="connsiteX1" fmla="*/ 0 w 45720"/>
              <a:gd name="connsiteY1" fmla="*/ 217170 h 228600"/>
              <a:gd name="connsiteX2" fmla="*/ 45720 w 45720"/>
              <a:gd name="connsiteY2" fmla="*/ 228600 h 228600"/>
              <a:gd name="connsiteX3" fmla="*/ 45720 w 45720"/>
              <a:gd name="connsiteY3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228600">
                <a:moveTo>
                  <a:pt x="45720" y="0"/>
                </a:moveTo>
                <a:lnTo>
                  <a:pt x="0" y="217170"/>
                </a:lnTo>
                <a:lnTo>
                  <a:pt x="45720" y="228600"/>
                </a:lnTo>
                <a:lnTo>
                  <a:pt x="4572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220284-E152-15E0-AA7B-E699333981F2}"/>
              </a:ext>
            </a:extLst>
          </p:cNvPr>
          <p:cNvSpPr/>
          <p:nvPr/>
        </p:nvSpPr>
        <p:spPr>
          <a:xfrm rot="3507756">
            <a:off x="5763626" y="3932662"/>
            <a:ext cx="45720" cy="228600"/>
          </a:xfrm>
          <a:custGeom>
            <a:avLst/>
            <a:gdLst>
              <a:gd name="connsiteX0" fmla="*/ 45720 w 45720"/>
              <a:gd name="connsiteY0" fmla="*/ 0 h 228600"/>
              <a:gd name="connsiteX1" fmla="*/ 0 w 45720"/>
              <a:gd name="connsiteY1" fmla="*/ 217170 h 228600"/>
              <a:gd name="connsiteX2" fmla="*/ 45720 w 45720"/>
              <a:gd name="connsiteY2" fmla="*/ 228600 h 228600"/>
              <a:gd name="connsiteX3" fmla="*/ 45720 w 45720"/>
              <a:gd name="connsiteY3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228600">
                <a:moveTo>
                  <a:pt x="45720" y="0"/>
                </a:moveTo>
                <a:lnTo>
                  <a:pt x="0" y="217170"/>
                </a:lnTo>
                <a:lnTo>
                  <a:pt x="45720" y="228600"/>
                </a:lnTo>
                <a:lnTo>
                  <a:pt x="4572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2580FF-31BC-59E3-5EBC-E6F0ACD56869}"/>
              </a:ext>
            </a:extLst>
          </p:cNvPr>
          <p:cNvSpPr/>
          <p:nvPr/>
        </p:nvSpPr>
        <p:spPr>
          <a:xfrm rot="3507756">
            <a:off x="5401352" y="4125792"/>
            <a:ext cx="45720" cy="228600"/>
          </a:xfrm>
          <a:custGeom>
            <a:avLst/>
            <a:gdLst>
              <a:gd name="connsiteX0" fmla="*/ 45720 w 45720"/>
              <a:gd name="connsiteY0" fmla="*/ 0 h 228600"/>
              <a:gd name="connsiteX1" fmla="*/ 0 w 45720"/>
              <a:gd name="connsiteY1" fmla="*/ 217170 h 228600"/>
              <a:gd name="connsiteX2" fmla="*/ 45720 w 45720"/>
              <a:gd name="connsiteY2" fmla="*/ 228600 h 228600"/>
              <a:gd name="connsiteX3" fmla="*/ 45720 w 45720"/>
              <a:gd name="connsiteY3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228600">
                <a:moveTo>
                  <a:pt x="45720" y="0"/>
                </a:moveTo>
                <a:lnTo>
                  <a:pt x="0" y="217170"/>
                </a:lnTo>
                <a:lnTo>
                  <a:pt x="45720" y="228600"/>
                </a:lnTo>
                <a:lnTo>
                  <a:pt x="4572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738909A-8117-91B4-0C42-066A4E807412}"/>
              </a:ext>
            </a:extLst>
          </p:cNvPr>
          <p:cNvSpPr/>
          <p:nvPr/>
        </p:nvSpPr>
        <p:spPr>
          <a:xfrm>
            <a:off x="6013450" y="3717925"/>
            <a:ext cx="339725" cy="276225"/>
          </a:xfrm>
          <a:custGeom>
            <a:avLst/>
            <a:gdLst>
              <a:gd name="connsiteX0" fmla="*/ 327025 w 327025"/>
              <a:gd name="connsiteY0" fmla="*/ 47625 h 276225"/>
              <a:gd name="connsiteX1" fmla="*/ 25400 w 327025"/>
              <a:gd name="connsiteY1" fmla="*/ 0 h 276225"/>
              <a:gd name="connsiteX2" fmla="*/ 0 w 327025"/>
              <a:gd name="connsiteY2" fmla="*/ 228600 h 276225"/>
              <a:gd name="connsiteX3" fmla="*/ 288925 w 327025"/>
              <a:gd name="connsiteY3" fmla="*/ 276225 h 276225"/>
              <a:gd name="connsiteX4" fmla="*/ 327025 w 327025"/>
              <a:gd name="connsiteY4" fmla="*/ 47625 h 276225"/>
              <a:gd name="connsiteX0" fmla="*/ 339725 w 339725"/>
              <a:gd name="connsiteY0" fmla="*/ 47625 h 276225"/>
              <a:gd name="connsiteX1" fmla="*/ 38100 w 339725"/>
              <a:gd name="connsiteY1" fmla="*/ 0 h 276225"/>
              <a:gd name="connsiteX2" fmla="*/ 0 w 339725"/>
              <a:gd name="connsiteY2" fmla="*/ 225425 h 276225"/>
              <a:gd name="connsiteX3" fmla="*/ 301625 w 339725"/>
              <a:gd name="connsiteY3" fmla="*/ 276225 h 276225"/>
              <a:gd name="connsiteX4" fmla="*/ 339725 w 339725"/>
              <a:gd name="connsiteY4" fmla="*/ 476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725" h="276225">
                <a:moveTo>
                  <a:pt x="339725" y="47625"/>
                </a:moveTo>
                <a:lnTo>
                  <a:pt x="38100" y="0"/>
                </a:lnTo>
                <a:lnTo>
                  <a:pt x="0" y="225425"/>
                </a:lnTo>
                <a:lnTo>
                  <a:pt x="301625" y="276225"/>
                </a:lnTo>
                <a:lnTo>
                  <a:pt x="339725" y="47625"/>
                </a:lnTo>
                <a:close/>
              </a:path>
            </a:pathLst>
          </a:custGeom>
          <a:solidFill>
            <a:srgbClr val="CAE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F92DC-5AF7-6ECC-43D6-2565E3C93DC1}"/>
              </a:ext>
            </a:extLst>
          </p:cNvPr>
          <p:cNvSpPr/>
          <p:nvPr/>
        </p:nvSpPr>
        <p:spPr>
          <a:xfrm rot="551013">
            <a:off x="6093620" y="3743854"/>
            <a:ext cx="247650" cy="3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1A35D-70BE-6194-5C26-FC5752FE376B}"/>
              </a:ext>
            </a:extLst>
          </p:cNvPr>
          <p:cNvSpPr/>
          <p:nvPr/>
        </p:nvSpPr>
        <p:spPr>
          <a:xfrm rot="551013">
            <a:off x="6086476" y="3786717"/>
            <a:ext cx="247650" cy="3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F927-D4BC-6ED3-695B-46F69E40E0C0}"/>
              </a:ext>
            </a:extLst>
          </p:cNvPr>
          <p:cNvSpPr/>
          <p:nvPr/>
        </p:nvSpPr>
        <p:spPr>
          <a:xfrm rot="551013">
            <a:off x="6079332" y="3829580"/>
            <a:ext cx="247650" cy="3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108CE-8336-7E0C-B2EF-11495B51898E}"/>
              </a:ext>
            </a:extLst>
          </p:cNvPr>
          <p:cNvSpPr/>
          <p:nvPr/>
        </p:nvSpPr>
        <p:spPr>
          <a:xfrm rot="551013">
            <a:off x="6072188" y="3872443"/>
            <a:ext cx="247650" cy="3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8261E-D52F-7A30-7CF7-03E286862E52}"/>
              </a:ext>
            </a:extLst>
          </p:cNvPr>
          <p:cNvSpPr/>
          <p:nvPr/>
        </p:nvSpPr>
        <p:spPr>
          <a:xfrm rot="551013">
            <a:off x="6065044" y="3915306"/>
            <a:ext cx="247650" cy="3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75242F-F003-3F7F-2F96-E7AD14DFCE1C}"/>
              </a:ext>
            </a:extLst>
          </p:cNvPr>
          <p:cNvSpPr/>
          <p:nvPr/>
        </p:nvSpPr>
        <p:spPr>
          <a:xfrm rot="18740748">
            <a:off x="4820163" y="3799978"/>
            <a:ext cx="488052" cy="305008"/>
          </a:xfrm>
          <a:custGeom>
            <a:avLst/>
            <a:gdLst>
              <a:gd name="connsiteX0" fmla="*/ 327025 w 327025"/>
              <a:gd name="connsiteY0" fmla="*/ 47625 h 276225"/>
              <a:gd name="connsiteX1" fmla="*/ 25400 w 327025"/>
              <a:gd name="connsiteY1" fmla="*/ 0 h 276225"/>
              <a:gd name="connsiteX2" fmla="*/ 0 w 327025"/>
              <a:gd name="connsiteY2" fmla="*/ 228600 h 276225"/>
              <a:gd name="connsiteX3" fmla="*/ 288925 w 327025"/>
              <a:gd name="connsiteY3" fmla="*/ 276225 h 276225"/>
              <a:gd name="connsiteX4" fmla="*/ 327025 w 327025"/>
              <a:gd name="connsiteY4" fmla="*/ 47625 h 276225"/>
              <a:gd name="connsiteX0" fmla="*/ 339725 w 339725"/>
              <a:gd name="connsiteY0" fmla="*/ 47625 h 276225"/>
              <a:gd name="connsiteX1" fmla="*/ 38100 w 339725"/>
              <a:gd name="connsiteY1" fmla="*/ 0 h 276225"/>
              <a:gd name="connsiteX2" fmla="*/ 0 w 339725"/>
              <a:gd name="connsiteY2" fmla="*/ 225425 h 276225"/>
              <a:gd name="connsiteX3" fmla="*/ 301625 w 339725"/>
              <a:gd name="connsiteY3" fmla="*/ 276225 h 276225"/>
              <a:gd name="connsiteX4" fmla="*/ 339725 w 339725"/>
              <a:gd name="connsiteY4" fmla="*/ 47625 h 276225"/>
              <a:gd name="connsiteX0" fmla="*/ 339725 w 339725"/>
              <a:gd name="connsiteY0" fmla="*/ 73244 h 301844"/>
              <a:gd name="connsiteX1" fmla="*/ 32816 w 339725"/>
              <a:gd name="connsiteY1" fmla="*/ 0 h 301844"/>
              <a:gd name="connsiteX2" fmla="*/ 0 w 339725"/>
              <a:gd name="connsiteY2" fmla="*/ 251044 h 301844"/>
              <a:gd name="connsiteX3" fmla="*/ 301625 w 339725"/>
              <a:gd name="connsiteY3" fmla="*/ 301844 h 301844"/>
              <a:gd name="connsiteX4" fmla="*/ 339725 w 339725"/>
              <a:gd name="connsiteY4" fmla="*/ 73244 h 301844"/>
              <a:gd name="connsiteX0" fmla="*/ 336555 w 336555"/>
              <a:gd name="connsiteY0" fmla="*/ 57872 h 301844"/>
              <a:gd name="connsiteX1" fmla="*/ 32816 w 336555"/>
              <a:gd name="connsiteY1" fmla="*/ 0 h 301844"/>
              <a:gd name="connsiteX2" fmla="*/ 0 w 336555"/>
              <a:gd name="connsiteY2" fmla="*/ 251044 h 301844"/>
              <a:gd name="connsiteX3" fmla="*/ 301625 w 336555"/>
              <a:gd name="connsiteY3" fmla="*/ 301844 h 301844"/>
              <a:gd name="connsiteX4" fmla="*/ 336555 w 336555"/>
              <a:gd name="connsiteY4" fmla="*/ 57872 h 301844"/>
              <a:gd name="connsiteX0" fmla="*/ 336555 w 336555"/>
              <a:gd name="connsiteY0" fmla="*/ 57872 h 305008"/>
              <a:gd name="connsiteX1" fmla="*/ 32816 w 336555"/>
              <a:gd name="connsiteY1" fmla="*/ 0 h 305008"/>
              <a:gd name="connsiteX2" fmla="*/ 0 w 336555"/>
              <a:gd name="connsiteY2" fmla="*/ 251044 h 305008"/>
              <a:gd name="connsiteX3" fmla="*/ 324891 w 336555"/>
              <a:gd name="connsiteY3" fmla="*/ 305008 h 305008"/>
              <a:gd name="connsiteX4" fmla="*/ 336555 w 336555"/>
              <a:gd name="connsiteY4" fmla="*/ 57872 h 305008"/>
              <a:gd name="connsiteX0" fmla="*/ 356196 w 356196"/>
              <a:gd name="connsiteY0" fmla="*/ 59120 h 305008"/>
              <a:gd name="connsiteX1" fmla="*/ 32816 w 356196"/>
              <a:gd name="connsiteY1" fmla="*/ 0 h 305008"/>
              <a:gd name="connsiteX2" fmla="*/ 0 w 356196"/>
              <a:gd name="connsiteY2" fmla="*/ 251044 h 305008"/>
              <a:gd name="connsiteX3" fmla="*/ 324891 w 356196"/>
              <a:gd name="connsiteY3" fmla="*/ 305008 h 305008"/>
              <a:gd name="connsiteX4" fmla="*/ 356196 w 356196"/>
              <a:gd name="connsiteY4" fmla="*/ 59120 h 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96" h="305008">
                <a:moveTo>
                  <a:pt x="356196" y="59120"/>
                </a:moveTo>
                <a:lnTo>
                  <a:pt x="32816" y="0"/>
                </a:lnTo>
                <a:lnTo>
                  <a:pt x="0" y="251044"/>
                </a:lnTo>
                <a:lnTo>
                  <a:pt x="324891" y="305008"/>
                </a:lnTo>
                <a:lnTo>
                  <a:pt x="356196" y="59120"/>
                </a:lnTo>
                <a:close/>
              </a:path>
            </a:pathLst>
          </a:custGeom>
          <a:solidFill>
            <a:srgbClr val="CAE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ECDFDD-6B48-A980-C5D7-EBD98C1225B9}"/>
              </a:ext>
            </a:extLst>
          </p:cNvPr>
          <p:cNvSpPr/>
          <p:nvPr/>
        </p:nvSpPr>
        <p:spPr>
          <a:xfrm rot="19180475">
            <a:off x="4781812" y="3855394"/>
            <a:ext cx="402564" cy="457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864A0-B700-80A2-B2D9-569962D58596}"/>
              </a:ext>
            </a:extLst>
          </p:cNvPr>
          <p:cNvSpPr/>
          <p:nvPr/>
        </p:nvSpPr>
        <p:spPr>
          <a:xfrm rot="19180475">
            <a:off x="4810648" y="3890733"/>
            <a:ext cx="402564" cy="457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5C7065-A19E-7FA6-C1CD-FF7DCF053DE9}"/>
              </a:ext>
            </a:extLst>
          </p:cNvPr>
          <p:cNvSpPr/>
          <p:nvPr/>
        </p:nvSpPr>
        <p:spPr>
          <a:xfrm rot="19180475">
            <a:off x="4839484" y="3926072"/>
            <a:ext cx="402564" cy="457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32C24E-1D74-6FF0-19C4-8082FCB30CDE}"/>
              </a:ext>
            </a:extLst>
          </p:cNvPr>
          <p:cNvSpPr/>
          <p:nvPr/>
        </p:nvSpPr>
        <p:spPr>
          <a:xfrm rot="19180475">
            <a:off x="4868320" y="3961411"/>
            <a:ext cx="402564" cy="457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20994-C1AE-4712-0050-EF262DB506C8}"/>
              </a:ext>
            </a:extLst>
          </p:cNvPr>
          <p:cNvSpPr/>
          <p:nvPr/>
        </p:nvSpPr>
        <p:spPr>
          <a:xfrm rot="19180475">
            <a:off x="4897156" y="3996750"/>
            <a:ext cx="402564" cy="457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B50C2-BFFF-21B7-D1AF-FDE792D07FA5}"/>
              </a:ext>
            </a:extLst>
          </p:cNvPr>
          <p:cNvSpPr txBox="1"/>
          <p:nvPr/>
        </p:nvSpPr>
        <p:spPr>
          <a:xfrm rot="19301090">
            <a:off x="3401212" y="4426830"/>
            <a:ext cx="162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SYVYYS min 5m</a:t>
            </a:r>
            <a:endParaRPr lang="en-FI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2F6D3A-6DBF-BDCB-0EEA-994810DBD31B}"/>
              </a:ext>
            </a:extLst>
          </p:cNvPr>
          <p:cNvSpPr txBox="1"/>
          <p:nvPr/>
        </p:nvSpPr>
        <p:spPr>
          <a:xfrm rot="19292662">
            <a:off x="4751362" y="3764264"/>
            <a:ext cx="63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VV-1</a:t>
            </a:r>
            <a:endParaRPr lang="en-FI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8EB258-D565-8205-393D-ED16CFCDF1BC}"/>
              </a:ext>
            </a:extLst>
          </p:cNvPr>
          <p:cNvSpPr txBox="1"/>
          <p:nvPr/>
        </p:nvSpPr>
        <p:spPr>
          <a:xfrm rot="549263">
            <a:off x="5955199" y="367911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VV-2</a:t>
            </a:r>
            <a:endParaRPr lang="en-FI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6D59CC0-60D7-4A19-E6DE-E3C33FF90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284" y="4850175"/>
            <a:ext cx="1903649" cy="19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C952A-6F20-8724-EACF-092C9E732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BA3235-756B-B017-FE1B-807993D41AE7}"/>
              </a:ext>
            </a:extLst>
          </p:cNvPr>
          <p:cNvSpPr/>
          <p:nvPr/>
        </p:nvSpPr>
        <p:spPr>
          <a:xfrm rot="18740748">
            <a:off x="4502808" y="3398046"/>
            <a:ext cx="529625" cy="305008"/>
          </a:xfrm>
          <a:custGeom>
            <a:avLst/>
            <a:gdLst>
              <a:gd name="connsiteX0" fmla="*/ 327025 w 327025"/>
              <a:gd name="connsiteY0" fmla="*/ 47625 h 276225"/>
              <a:gd name="connsiteX1" fmla="*/ 25400 w 327025"/>
              <a:gd name="connsiteY1" fmla="*/ 0 h 276225"/>
              <a:gd name="connsiteX2" fmla="*/ 0 w 327025"/>
              <a:gd name="connsiteY2" fmla="*/ 228600 h 276225"/>
              <a:gd name="connsiteX3" fmla="*/ 288925 w 327025"/>
              <a:gd name="connsiteY3" fmla="*/ 276225 h 276225"/>
              <a:gd name="connsiteX4" fmla="*/ 327025 w 327025"/>
              <a:gd name="connsiteY4" fmla="*/ 47625 h 276225"/>
              <a:gd name="connsiteX0" fmla="*/ 339725 w 339725"/>
              <a:gd name="connsiteY0" fmla="*/ 47625 h 276225"/>
              <a:gd name="connsiteX1" fmla="*/ 38100 w 339725"/>
              <a:gd name="connsiteY1" fmla="*/ 0 h 276225"/>
              <a:gd name="connsiteX2" fmla="*/ 0 w 339725"/>
              <a:gd name="connsiteY2" fmla="*/ 225425 h 276225"/>
              <a:gd name="connsiteX3" fmla="*/ 301625 w 339725"/>
              <a:gd name="connsiteY3" fmla="*/ 276225 h 276225"/>
              <a:gd name="connsiteX4" fmla="*/ 339725 w 339725"/>
              <a:gd name="connsiteY4" fmla="*/ 47625 h 276225"/>
              <a:gd name="connsiteX0" fmla="*/ 339725 w 339725"/>
              <a:gd name="connsiteY0" fmla="*/ 73244 h 301844"/>
              <a:gd name="connsiteX1" fmla="*/ 32816 w 339725"/>
              <a:gd name="connsiteY1" fmla="*/ 0 h 301844"/>
              <a:gd name="connsiteX2" fmla="*/ 0 w 339725"/>
              <a:gd name="connsiteY2" fmla="*/ 251044 h 301844"/>
              <a:gd name="connsiteX3" fmla="*/ 301625 w 339725"/>
              <a:gd name="connsiteY3" fmla="*/ 301844 h 301844"/>
              <a:gd name="connsiteX4" fmla="*/ 339725 w 339725"/>
              <a:gd name="connsiteY4" fmla="*/ 73244 h 301844"/>
              <a:gd name="connsiteX0" fmla="*/ 336555 w 336555"/>
              <a:gd name="connsiteY0" fmla="*/ 57872 h 301844"/>
              <a:gd name="connsiteX1" fmla="*/ 32816 w 336555"/>
              <a:gd name="connsiteY1" fmla="*/ 0 h 301844"/>
              <a:gd name="connsiteX2" fmla="*/ 0 w 336555"/>
              <a:gd name="connsiteY2" fmla="*/ 251044 h 301844"/>
              <a:gd name="connsiteX3" fmla="*/ 301625 w 336555"/>
              <a:gd name="connsiteY3" fmla="*/ 301844 h 301844"/>
              <a:gd name="connsiteX4" fmla="*/ 336555 w 336555"/>
              <a:gd name="connsiteY4" fmla="*/ 57872 h 301844"/>
              <a:gd name="connsiteX0" fmla="*/ 336555 w 336555"/>
              <a:gd name="connsiteY0" fmla="*/ 57872 h 305008"/>
              <a:gd name="connsiteX1" fmla="*/ 32816 w 336555"/>
              <a:gd name="connsiteY1" fmla="*/ 0 h 305008"/>
              <a:gd name="connsiteX2" fmla="*/ 0 w 336555"/>
              <a:gd name="connsiteY2" fmla="*/ 251044 h 305008"/>
              <a:gd name="connsiteX3" fmla="*/ 324891 w 336555"/>
              <a:gd name="connsiteY3" fmla="*/ 305008 h 305008"/>
              <a:gd name="connsiteX4" fmla="*/ 336555 w 336555"/>
              <a:gd name="connsiteY4" fmla="*/ 57872 h 305008"/>
              <a:gd name="connsiteX0" fmla="*/ 356196 w 356196"/>
              <a:gd name="connsiteY0" fmla="*/ 59120 h 305008"/>
              <a:gd name="connsiteX1" fmla="*/ 32816 w 356196"/>
              <a:gd name="connsiteY1" fmla="*/ 0 h 305008"/>
              <a:gd name="connsiteX2" fmla="*/ 0 w 356196"/>
              <a:gd name="connsiteY2" fmla="*/ 251044 h 305008"/>
              <a:gd name="connsiteX3" fmla="*/ 324891 w 356196"/>
              <a:gd name="connsiteY3" fmla="*/ 305008 h 305008"/>
              <a:gd name="connsiteX4" fmla="*/ 356196 w 356196"/>
              <a:gd name="connsiteY4" fmla="*/ 59120 h 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96" h="305008">
                <a:moveTo>
                  <a:pt x="356196" y="59120"/>
                </a:moveTo>
                <a:lnTo>
                  <a:pt x="32816" y="0"/>
                </a:lnTo>
                <a:lnTo>
                  <a:pt x="0" y="251044"/>
                </a:lnTo>
                <a:lnTo>
                  <a:pt x="324891" y="305008"/>
                </a:lnTo>
                <a:lnTo>
                  <a:pt x="356196" y="59120"/>
                </a:lnTo>
                <a:close/>
              </a:path>
            </a:pathLst>
          </a:custGeom>
          <a:solidFill>
            <a:srgbClr val="CAE7EB">
              <a:alpha val="67000"/>
            </a:srgbClr>
          </a:solidFill>
          <a:ln>
            <a:solidFill>
              <a:srgbClr val="B3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33B237-6602-9629-F325-6EF484B43B66}"/>
              </a:ext>
            </a:extLst>
          </p:cNvPr>
          <p:cNvSpPr/>
          <p:nvPr/>
        </p:nvSpPr>
        <p:spPr>
          <a:xfrm>
            <a:off x="6107906" y="3278295"/>
            <a:ext cx="200025" cy="1983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3FBCCF-E855-D7B1-9BE1-EF75F3343E8B}"/>
              </a:ext>
            </a:extLst>
          </p:cNvPr>
          <p:cNvSpPr/>
          <p:nvPr/>
        </p:nvSpPr>
        <p:spPr>
          <a:xfrm>
            <a:off x="5971857" y="3289688"/>
            <a:ext cx="339725" cy="276225"/>
          </a:xfrm>
          <a:custGeom>
            <a:avLst/>
            <a:gdLst>
              <a:gd name="connsiteX0" fmla="*/ 327025 w 327025"/>
              <a:gd name="connsiteY0" fmla="*/ 47625 h 276225"/>
              <a:gd name="connsiteX1" fmla="*/ 25400 w 327025"/>
              <a:gd name="connsiteY1" fmla="*/ 0 h 276225"/>
              <a:gd name="connsiteX2" fmla="*/ 0 w 327025"/>
              <a:gd name="connsiteY2" fmla="*/ 228600 h 276225"/>
              <a:gd name="connsiteX3" fmla="*/ 288925 w 327025"/>
              <a:gd name="connsiteY3" fmla="*/ 276225 h 276225"/>
              <a:gd name="connsiteX4" fmla="*/ 327025 w 327025"/>
              <a:gd name="connsiteY4" fmla="*/ 47625 h 276225"/>
              <a:gd name="connsiteX0" fmla="*/ 339725 w 339725"/>
              <a:gd name="connsiteY0" fmla="*/ 47625 h 276225"/>
              <a:gd name="connsiteX1" fmla="*/ 38100 w 339725"/>
              <a:gd name="connsiteY1" fmla="*/ 0 h 276225"/>
              <a:gd name="connsiteX2" fmla="*/ 0 w 339725"/>
              <a:gd name="connsiteY2" fmla="*/ 225425 h 276225"/>
              <a:gd name="connsiteX3" fmla="*/ 301625 w 339725"/>
              <a:gd name="connsiteY3" fmla="*/ 276225 h 276225"/>
              <a:gd name="connsiteX4" fmla="*/ 339725 w 339725"/>
              <a:gd name="connsiteY4" fmla="*/ 476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725" h="276225">
                <a:moveTo>
                  <a:pt x="339725" y="47625"/>
                </a:moveTo>
                <a:lnTo>
                  <a:pt x="38100" y="0"/>
                </a:lnTo>
                <a:lnTo>
                  <a:pt x="0" y="225425"/>
                </a:lnTo>
                <a:lnTo>
                  <a:pt x="301625" y="276225"/>
                </a:lnTo>
                <a:lnTo>
                  <a:pt x="339725" y="47625"/>
                </a:lnTo>
                <a:close/>
              </a:path>
            </a:pathLst>
          </a:custGeom>
          <a:solidFill>
            <a:srgbClr val="CAE7EB">
              <a:alpha val="67000"/>
            </a:srgbClr>
          </a:solidFill>
          <a:ln>
            <a:solidFill>
              <a:srgbClr val="B3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A1162-596F-3D58-914B-4217560192C8}"/>
              </a:ext>
            </a:extLst>
          </p:cNvPr>
          <p:cNvSpPr txBox="1"/>
          <p:nvPr/>
        </p:nvSpPr>
        <p:spPr>
          <a:xfrm>
            <a:off x="7553740" y="580443"/>
            <a:ext cx="43414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Vesiväylät Hylkyakvaarioon eivät normaalisti vaikuta alueen virkistyskäyttöön, koska ne ovat katettuina. Venesataman puoleista vesiväylää VV-1 ei normaalisti edes huomaa  </a:t>
            </a:r>
          </a:p>
          <a:p>
            <a:r>
              <a:rPr lang="fi-FI" dirty="0"/>
              <a:t>   rannalla/laiturilla. Vesiurheilukeskuksen  </a:t>
            </a:r>
          </a:p>
          <a:p>
            <a:r>
              <a:rPr lang="fi-FI" dirty="0"/>
              <a:t>       puoleinen vesiväylä VV-2 katetaan</a:t>
            </a:r>
          </a:p>
          <a:p>
            <a:r>
              <a:rPr lang="fi-FI" dirty="0"/>
              <a:t>          lasisella kävelysillalla, jolloin laaja-</a:t>
            </a:r>
          </a:p>
          <a:p>
            <a:r>
              <a:rPr lang="fi-FI" dirty="0"/>
              <a:t>              spektrisillä led-valoilla valaistua </a:t>
            </a:r>
          </a:p>
          <a:p>
            <a:r>
              <a:rPr lang="fi-FI" dirty="0"/>
              <a:t>                vedenalaista merimaisemaa</a:t>
            </a:r>
          </a:p>
          <a:p>
            <a:r>
              <a:rPr lang="fi-FI" dirty="0"/>
              <a:t>                 voi tarkkailla sillan kannelta.</a:t>
            </a:r>
          </a:p>
          <a:p>
            <a:r>
              <a:rPr lang="fi-FI" dirty="0"/>
              <a:t>               </a:t>
            </a:r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3691247-BA5E-CF5B-CD32-CD341711E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284" y="4850175"/>
            <a:ext cx="1903649" cy="19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02491-069C-633E-D206-423565215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0CE21CC-6EC2-E4B2-D8F2-6E44FE216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621241F-F91B-1B0B-5F46-B2BF7602DA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A33FD1F-8D04-8A3E-41AF-B84300E48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8854" y="127223"/>
            <a:ext cx="2611264" cy="2615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863A0-FCBE-57DF-C9EE-52812859152F}"/>
              </a:ext>
            </a:extLst>
          </p:cNvPr>
          <p:cNvSpPr txBox="1"/>
          <p:nvPr/>
        </p:nvSpPr>
        <p:spPr>
          <a:xfrm>
            <a:off x="977988" y="564750"/>
            <a:ext cx="81396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>
              <a:solidFill>
                <a:schemeClr val="bg1"/>
              </a:solidFill>
            </a:endParaRPr>
          </a:p>
          <a:p>
            <a:r>
              <a:rPr lang="fi-FI" dirty="0">
                <a:solidFill>
                  <a:schemeClr val="bg1"/>
                </a:solidFill>
              </a:rPr>
              <a:t>MUITA MUISTUTUKSIA:</a:t>
            </a:r>
          </a:p>
          <a:p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Akvaariota ei voi sitoa samat energiatehokkuusvaatimukset, koska se on erityisrakennus ja vaatii kosteuden poiston takia erityistoimia ja toisaalta, koska sitä ei voida alhaalta eristää merestä/pohjasta kuten muita rakennuksia.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Alinta suositeltavaa rakentamiskorkeutta ei voida itse akvaarion osalta    noudattaa, koska akvaarion pohjan tulisi olla meren pinnan alapuolella.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Miksi 20866 mainitaan KTY-korttelialueen ”laivamelun” äänieristyksissä majoitustilojen osalta, kun korttelissa ei saa harjoittaa majoitustoimintaa?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Autopaikat ovat erikseen kielletty tältäkin korttelilta, mutta venetrailereiden liikutteluun tarvitaan autoa eli Instituuttia varten tarvitaan ainakin 1 pitkä paikka rakennuksen eteläreunalle ja purjehduskilpailuja varten tilapäisesti 2-3 lisää.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Koko kattopinta-alan saaminen oleskelukäyttöön voi osoittautua haasteelliseksi akvaarion vaatimien poikkeuksellisten talotekniikan laitteistojen ja toisaalta mahdollisten näyttelyhylkyjen katon kautta sisään nostamisen takia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20089-F518-D162-820F-71B168DD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3592481-07A2-2077-9ACE-78D98A5E5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A324E412-F956-8815-43DA-E8ADE97A8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093C181-010B-4C25-6B6E-CCF4842F2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6A2130-BE62-01BA-5D94-7D4AC2D5384C}"/>
              </a:ext>
            </a:extLst>
          </p:cNvPr>
          <p:cNvGrpSpPr/>
          <p:nvPr/>
        </p:nvGrpSpPr>
        <p:grpSpPr>
          <a:xfrm>
            <a:off x="1939830" y="-2457449"/>
            <a:ext cx="8312340" cy="11877673"/>
            <a:chOff x="1939830" y="-2457449"/>
            <a:chExt cx="8312340" cy="11877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C9C4C4-2EDA-4054-A883-53A37717B1E8}"/>
                </a:ext>
              </a:extLst>
            </p:cNvPr>
            <p:cNvSpPr/>
            <p:nvPr/>
          </p:nvSpPr>
          <p:spPr>
            <a:xfrm>
              <a:off x="1939830" y="581025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131476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Meriarkeologinen </a:t>
              </a:r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instituutti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C3D4DC-C120-8BDB-C1D8-E344B6680071}"/>
                </a:ext>
              </a:extLst>
            </p:cNvPr>
            <p:cNvSpPr/>
            <p:nvPr/>
          </p:nvSpPr>
          <p:spPr>
            <a:xfrm>
              <a:off x="1939830" y="-2457449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Hylkyakvaario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1AC101-D6C7-803D-468F-4092C9AD472A}"/>
              </a:ext>
            </a:extLst>
          </p:cNvPr>
          <p:cNvSpPr txBox="1"/>
          <p:nvPr/>
        </p:nvSpPr>
        <p:spPr>
          <a:xfrm>
            <a:off x="5629080" y="2613392"/>
            <a:ext cx="10887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&amp;</a:t>
            </a:r>
            <a:endParaRPr lang="en-FI" sz="10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91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4C064FF-37E5-4AC8-9740-8B3398391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2E10E3F4-D11D-4C82-86C2-B8F152C3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0F90A1-2281-4505-9D14-63D4A089DF07}"/>
              </a:ext>
            </a:extLst>
          </p:cNvPr>
          <p:cNvSpPr/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1A51C6-BB99-4178-A97C-97462D848860}"/>
              </a:ext>
            </a:extLst>
          </p:cNvPr>
          <p:cNvGrpSpPr/>
          <p:nvPr/>
        </p:nvGrpSpPr>
        <p:grpSpPr>
          <a:xfrm>
            <a:off x="1384663" y="291571"/>
            <a:ext cx="9422674" cy="6213260"/>
            <a:chOff x="1384663" y="291571"/>
            <a:chExt cx="9422674" cy="62132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44CFD9-02D8-4AD1-B4FF-EEC4C2E9A5B2}"/>
                </a:ext>
              </a:extLst>
            </p:cNvPr>
            <p:cNvSpPr/>
            <p:nvPr/>
          </p:nvSpPr>
          <p:spPr>
            <a:xfrm>
              <a:off x="1384663" y="291571"/>
              <a:ext cx="9422674" cy="169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600"/>
                </a:spcBef>
                <a:defRPr/>
              </a:pPr>
              <a:r>
                <a:rPr lang="en-US" sz="4000" dirty="0" err="1">
                  <a:latin typeface="Calibri" panose="020F0502020204030204"/>
                </a:rPr>
                <a:t>Meriarkeologisen</a:t>
              </a:r>
              <a:r>
                <a:rPr lang="en-US" sz="4000" dirty="0">
                  <a:latin typeface="Calibri" panose="020F0502020204030204"/>
                </a:rPr>
                <a:t> </a:t>
              </a:r>
              <a:r>
                <a:rPr lang="en-US" sz="4000" dirty="0" err="1">
                  <a:latin typeface="Calibri" panose="020F0502020204030204"/>
                </a:rPr>
                <a:t>Instituutin</a:t>
              </a:r>
              <a:endParaRPr lang="en-US" sz="1600" dirty="0">
                <a:latin typeface="Calibri" panose="020F0502020204030204"/>
              </a:endParaRPr>
            </a:p>
            <a:p>
              <a:pPr algn="ctr">
                <a:defRPr/>
              </a:pPr>
              <a:r>
                <a:rPr lang="en-US" sz="1600" dirty="0">
                  <a:latin typeface="Calibri" panose="020F0502020204030204"/>
                </a:rPr>
                <a:t> </a:t>
              </a:r>
            </a:p>
            <a:p>
              <a:pPr>
                <a:lnSpc>
                  <a:spcPct val="120000"/>
                </a:lnSpc>
                <a:spcBef>
                  <a:spcPts val="1600"/>
                </a:spcBef>
                <a:defRPr/>
              </a:pPr>
              <a:r>
                <a:rPr lang="en-US" sz="3100" dirty="0">
                  <a:latin typeface="Calibri" panose="020F0502020204030204"/>
                </a:rPr>
                <a:t>   </a:t>
              </a:r>
              <a:r>
                <a:rPr lang="en-US" sz="3100" dirty="0" err="1">
                  <a:latin typeface="Calibri" panose="020F0502020204030204"/>
                </a:rPr>
                <a:t>Tarve</a:t>
              </a:r>
              <a:r>
                <a:rPr lang="en-US" sz="3100" dirty="0">
                  <a:latin typeface="Calibri" panose="020F0502020204030204"/>
                </a:rPr>
                <a:t>                                         </a:t>
              </a:r>
              <a:r>
                <a:rPr lang="en-US" sz="3100" dirty="0" err="1">
                  <a:latin typeface="Calibri" panose="020F0502020204030204"/>
                </a:rPr>
                <a:t>Ratkaisu</a:t>
              </a:r>
              <a:endParaRPr lang="en-US" sz="3100" dirty="0">
                <a:latin typeface="Calibri" panose="020F0502020204030204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A9C6F300-5E21-4A8B-834C-616C49A7903F}"/>
                </a:ext>
              </a:extLst>
            </p:cNvPr>
            <p:cNvSpPr txBox="1">
              <a:spLocks/>
            </p:cNvSpPr>
            <p:nvPr/>
          </p:nvSpPr>
          <p:spPr>
            <a:xfrm>
              <a:off x="1671380" y="2153493"/>
              <a:ext cx="4493682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Eteläisestä-Suomesta</a:t>
              </a:r>
              <a:r>
                <a:rPr lang="en-GB" sz="2000" dirty="0"/>
                <a:t> </a:t>
              </a:r>
              <a:r>
                <a:rPr lang="en-GB" sz="2000" dirty="0" err="1"/>
                <a:t>puuttuu</a:t>
              </a:r>
              <a:r>
                <a:rPr lang="en-GB" sz="2000" dirty="0"/>
                <a:t> </a:t>
              </a:r>
              <a:r>
                <a:rPr lang="en-GB" sz="2000" b="1" i="1" dirty="0" err="1"/>
                <a:t>kansain-välisesti</a:t>
              </a:r>
              <a:r>
                <a:rPr lang="en-GB" sz="2000" b="1" i="1" dirty="0"/>
                <a:t> </a:t>
              </a:r>
              <a:r>
                <a:rPr lang="en-GB" sz="2000" b="1" i="1" dirty="0" err="1"/>
                <a:t>kiinnostava</a:t>
              </a:r>
              <a:r>
                <a:rPr lang="en-GB" sz="2000" dirty="0"/>
                <a:t>, </a:t>
              </a:r>
              <a:r>
                <a:rPr lang="en-GB" sz="2000" dirty="0" err="1"/>
                <a:t>suuren</a:t>
              </a:r>
              <a:r>
                <a:rPr lang="en-GB" sz="2000" dirty="0"/>
                <a:t> </a:t>
              </a:r>
              <a:r>
                <a:rPr lang="en-GB" sz="2000" dirty="0" err="1"/>
                <a:t>yleisön</a:t>
              </a:r>
              <a:r>
                <a:rPr lang="en-GB" sz="2000" dirty="0"/>
                <a:t> “</a:t>
              </a:r>
              <a:r>
                <a:rPr lang="en-GB" sz="2000" dirty="0" err="1"/>
                <a:t>vauvasta-vaariin</a:t>
              </a:r>
              <a:r>
                <a:rPr lang="en-GB" sz="2000" dirty="0"/>
                <a:t>” </a:t>
              </a:r>
              <a:r>
                <a:rPr lang="en-GB" sz="2000" dirty="0" err="1"/>
                <a:t>kulttuurimatkailu-kohde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b="1" i="1" dirty="0" err="1"/>
                <a:t>Ainutlaatuiset</a:t>
              </a:r>
              <a:r>
                <a:rPr lang="en-GB" sz="2000" dirty="0"/>
                <a:t> </a:t>
              </a:r>
              <a:r>
                <a:rPr lang="en-GB" sz="2000" dirty="0" err="1"/>
                <a:t>laivahylkymme</a:t>
              </a:r>
              <a:r>
                <a:rPr lang="en-GB" sz="2000" dirty="0"/>
                <a:t> </a:t>
              </a:r>
              <a:r>
                <a:rPr lang="en-GB" sz="2000" dirty="0" err="1"/>
                <a:t>lastei-neen</a:t>
              </a:r>
              <a:r>
                <a:rPr lang="en-GB" sz="2000" dirty="0"/>
                <a:t> </a:t>
              </a:r>
              <a:r>
                <a:rPr lang="en-GB" sz="2000" dirty="0" err="1"/>
                <a:t>tuhoutuvatt</a:t>
              </a:r>
              <a:r>
                <a:rPr lang="en-GB" sz="2000" dirty="0"/>
                <a:t> </a:t>
              </a:r>
              <a:r>
                <a:rPr lang="en-GB" sz="2000" dirty="0" err="1"/>
                <a:t>merenpohjalla</a:t>
              </a:r>
              <a:r>
                <a:rPr lang="en-GB" sz="2000" dirty="0"/>
                <a:t> </a:t>
              </a:r>
              <a:r>
                <a:rPr lang="en-GB" sz="2000" dirty="0" err="1"/>
                <a:t>ilman</a:t>
              </a:r>
              <a:r>
                <a:rPr lang="en-GB" sz="2000" dirty="0"/>
                <a:t>, </a:t>
              </a:r>
              <a:r>
                <a:rPr lang="en-GB" sz="2000" dirty="0" err="1"/>
                <a:t>että</a:t>
              </a:r>
              <a:r>
                <a:rPr lang="en-GB" sz="2000" dirty="0"/>
                <a:t> </a:t>
              </a:r>
              <a:r>
                <a:rPr lang="en-GB" sz="2000" dirty="0" err="1"/>
                <a:t>niihin</a:t>
              </a:r>
              <a:r>
                <a:rPr lang="en-GB" sz="2000" dirty="0"/>
                <a:t> </a:t>
              </a:r>
              <a:r>
                <a:rPr lang="en-GB" sz="2000" dirty="0" err="1"/>
                <a:t>pääsisi</a:t>
              </a:r>
              <a:r>
                <a:rPr lang="en-GB" sz="2000" dirty="0"/>
                <a:t> </a:t>
              </a:r>
              <a:r>
                <a:rPr lang="en-GB" sz="2000" dirty="0" err="1"/>
                <a:t>kunnolla</a:t>
              </a:r>
              <a:r>
                <a:rPr lang="en-GB" sz="2000" dirty="0"/>
                <a:t> </a:t>
              </a:r>
              <a:r>
                <a:rPr lang="en-GB" sz="2000" dirty="0" err="1"/>
                <a:t>tutustumaan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Itämeren</a:t>
              </a:r>
              <a:r>
                <a:rPr lang="en-GB" sz="2000" dirty="0"/>
                <a:t> </a:t>
              </a:r>
              <a:r>
                <a:rPr lang="en-GB" sz="2000" dirty="0" err="1"/>
                <a:t>suojelu</a:t>
              </a:r>
              <a:r>
                <a:rPr lang="en-GB" sz="2000" dirty="0"/>
                <a:t> </a:t>
              </a:r>
              <a:r>
                <a:rPr lang="en-GB" sz="2000" dirty="0" err="1"/>
                <a:t>tarvitsee</a:t>
              </a:r>
              <a:r>
                <a:rPr lang="en-GB" sz="2000" dirty="0"/>
                <a:t> </a:t>
              </a:r>
              <a:r>
                <a:rPr lang="en-GB" sz="2000" dirty="0" err="1"/>
                <a:t>konkreet-tisen</a:t>
              </a:r>
              <a:r>
                <a:rPr lang="en-GB" sz="2000" dirty="0"/>
                <a:t> </a:t>
              </a:r>
              <a:r>
                <a:rPr lang="en-GB" sz="2000" dirty="0" err="1"/>
                <a:t>esimerkin</a:t>
              </a:r>
              <a:r>
                <a:rPr lang="en-GB" sz="2000" dirty="0"/>
                <a:t> </a:t>
              </a:r>
              <a:r>
                <a:rPr lang="en-GB" sz="2000" dirty="0" err="1"/>
                <a:t>rehevöitymisen</a:t>
              </a:r>
              <a:r>
                <a:rPr lang="en-GB" sz="2000" dirty="0"/>
                <a:t> </a:t>
              </a:r>
              <a:r>
                <a:rPr lang="en-GB" sz="2000" dirty="0" err="1"/>
                <a:t>vaiku-tuksista</a:t>
              </a:r>
              <a:r>
                <a:rPr lang="en-GB" sz="2000" dirty="0"/>
                <a:t> </a:t>
              </a:r>
              <a:r>
                <a:rPr lang="en-GB" sz="2000" b="1" i="1" dirty="0" err="1"/>
                <a:t>kokemuksiimme</a:t>
              </a:r>
              <a:endParaRPr lang="en-FI" sz="2000" b="1" i="1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1F2E12D-5437-42BC-8279-C22456AED9AA}"/>
                </a:ext>
              </a:extLst>
            </p:cNvPr>
            <p:cNvSpPr txBox="1">
              <a:spLocks/>
            </p:cNvSpPr>
            <p:nvPr/>
          </p:nvSpPr>
          <p:spPr>
            <a:xfrm>
              <a:off x="6246318" y="2153493"/>
              <a:ext cx="4493682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</a:t>
              </a:r>
              <a:r>
                <a:rPr lang="en-GB" sz="2000" dirty="0"/>
                <a:t> </a:t>
              </a:r>
              <a:r>
                <a:rPr lang="en-GB" sz="2000" dirty="0" err="1"/>
                <a:t>voi</a:t>
              </a:r>
              <a:r>
                <a:rPr lang="en-GB" sz="2000" dirty="0"/>
                <a:t> </a:t>
              </a:r>
              <a:r>
                <a:rPr lang="en-GB" sz="2000" dirty="0" err="1"/>
                <a:t>onnistuessaan</a:t>
              </a:r>
              <a:r>
                <a:rPr lang="en-GB" sz="2000" dirty="0"/>
                <a:t> </a:t>
              </a:r>
              <a:r>
                <a:rPr lang="en-GB" sz="2000" dirty="0" err="1"/>
                <a:t>nousta</a:t>
              </a:r>
              <a:r>
                <a:rPr lang="en-GB" sz="2000" dirty="0"/>
                <a:t> </a:t>
              </a:r>
              <a:r>
                <a:rPr lang="en-GB" sz="2000" dirty="0" err="1"/>
                <a:t>maailmanluokan</a:t>
              </a:r>
              <a:r>
                <a:rPr lang="en-GB" sz="2000" dirty="0"/>
                <a:t> </a:t>
              </a:r>
              <a:r>
                <a:rPr lang="en-GB" sz="2000" dirty="0" err="1"/>
                <a:t>nähtävyydeksi</a:t>
              </a:r>
              <a:r>
                <a:rPr lang="en-GB" sz="2000" dirty="0"/>
                <a:t> </a:t>
              </a:r>
              <a:r>
                <a:rPr lang="en-GB" sz="2000" dirty="0" err="1"/>
                <a:t>etenkin</a:t>
              </a:r>
              <a:r>
                <a:rPr lang="en-GB" sz="2000" dirty="0"/>
                <a:t> </a:t>
              </a:r>
              <a:r>
                <a:rPr lang="en-GB" sz="2000" b="1" i="1" dirty="0" err="1"/>
                <a:t>toiminnallisen</a:t>
              </a:r>
              <a:r>
                <a:rPr lang="en-GB" sz="2000" dirty="0"/>
                <a:t> </a:t>
              </a:r>
              <a:r>
                <a:rPr lang="en-GB" sz="2000" dirty="0" err="1"/>
                <a:t>ohjelman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Vasamuseetin</a:t>
              </a:r>
              <a:r>
                <a:rPr lang="en-GB" sz="2000" dirty="0"/>
                <a:t> </a:t>
              </a:r>
              <a:r>
                <a:rPr lang="en-GB" sz="2000" dirty="0" err="1"/>
                <a:t>läheisyyden</a:t>
              </a:r>
              <a:r>
                <a:rPr lang="en-GB" sz="2000" dirty="0"/>
                <a:t> </a:t>
              </a:r>
              <a:r>
                <a:rPr lang="en-GB" sz="2000" dirty="0" err="1"/>
                <a:t>ansiosta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Meriarkeologisen</a:t>
              </a:r>
              <a:r>
                <a:rPr lang="en-GB" sz="2000" dirty="0"/>
                <a:t> </a:t>
              </a:r>
              <a:r>
                <a:rPr lang="en-GB" sz="2000" dirty="0" err="1"/>
                <a:t>Instituutin</a:t>
              </a:r>
              <a:r>
                <a:rPr lang="en-GB" sz="2000" dirty="0"/>
                <a:t> </a:t>
              </a:r>
              <a:r>
                <a:rPr lang="en-GB" sz="2000" dirty="0" err="1"/>
                <a:t>avulla</a:t>
              </a:r>
              <a:r>
                <a:rPr lang="en-GB" sz="2000" dirty="0"/>
                <a:t> </a:t>
              </a:r>
              <a:r>
                <a:rPr lang="en-GB" sz="2000" dirty="0" err="1"/>
                <a:t>hienoimmat</a:t>
              </a:r>
              <a:r>
                <a:rPr lang="en-GB" sz="2000" dirty="0"/>
                <a:t> </a:t>
              </a:r>
              <a:r>
                <a:rPr lang="en-GB" sz="2000" dirty="0" err="1"/>
                <a:t>hylkymme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erityisesti</a:t>
              </a:r>
              <a:r>
                <a:rPr lang="en-GB" sz="2000" dirty="0"/>
                <a:t> </a:t>
              </a:r>
              <a:r>
                <a:rPr lang="en-GB" sz="2000" dirty="0" err="1"/>
                <a:t>niiden</a:t>
              </a:r>
              <a:r>
                <a:rPr lang="en-GB" sz="2000" dirty="0"/>
                <a:t> </a:t>
              </a:r>
              <a:r>
                <a:rPr lang="en-GB" sz="2000" b="1" i="1" dirty="0" err="1"/>
                <a:t>kuuluisa</a:t>
              </a:r>
              <a:r>
                <a:rPr lang="en-GB" sz="2000" b="1" i="1" dirty="0"/>
                <a:t> </a:t>
              </a:r>
              <a:r>
                <a:rPr lang="en-GB" sz="2000" b="1" i="1" dirty="0" err="1"/>
                <a:t>lasti</a:t>
              </a:r>
              <a:r>
                <a:rPr lang="en-GB" sz="2000" b="1" i="1" dirty="0"/>
                <a:t> </a:t>
              </a:r>
              <a:r>
                <a:rPr lang="en-GB" sz="2000" dirty="0" err="1"/>
                <a:t>saadaan</a:t>
              </a:r>
              <a:r>
                <a:rPr lang="en-GB" sz="2000" dirty="0"/>
                <a:t> </a:t>
              </a:r>
              <a:r>
                <a:rPr lang="en-GB" sz="2000" dirty="0" err="1"/>
                <a:t>kaiken</a:t>
              </a:r>
              <a:r>
                <a:rPr lang="en-GB" sz="2000" dirty="0"/>
                <a:t> </a:t>
              </a:r>
              <a:r>
                <a:rPr lang="en-GB" sz="2000" dirty="0" err="1"/>
                <a:t>kansan</a:t>
              </a:r>
              <a:r>
                <a:rPr lang="en-GB" sz="2000" dirty="0"/>
                <a:t> </a:t>
              </a:r>
              <a:r>
                <a:rPr lang="en-GB" sz="2000" dirty="0" err="1"/>
                <a:t>näkyville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kuuluville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</a:t>
              </a:r>
              <a:r>
                <a:rPr lang="en-GB" sz="2000" dirty="0" err="1"/>
                <a:t>sivualtaissa</a:t>
              </a:r>
              <a:r>
                <a:rPr lang="en-GB" sz="2000" dirty="0"/>
                <a:t> </a:t>
              </a:r>
              <a:r>
                <a:rPr lang="en-GB" sz="2000" dirty="0" err="1"/>
                <a:t>voidaan</a:t>
              </a:r>
              <a:r>
                <a:rPr lang="en-GB" sz="2000" dirty="0"/>
                <a:t> </a:t>
              </a:r>
              <a:r>
                <a:rPr lang="en-GB" sz="2000" b="1" i="1" dirty="0" err="1"/>
                <a:t>havainnollistaa</a:t>
              </a:r>
              <a:r>
                <a:rPr lang="en-GB" sz="2000" dirty="0"/>
                <a:t> </a:t>
              </a:r>
              <a:r>
                <a:rPr lang="en-GB" sz="2000" dirty="0" err="1"/>
                <a:t>luomuveden</a:t>
              </a:r>
              <a:r>
                <a:rPr lang="en-GB" sz="2000" dirty="0"/>
                <a:t> </a:t>
              </a:r>
              <a:r>
                <a:rPr lang="en-GB" sz="2000" dirty="0" err="1"/>
                <a:t>tilanne</a:t>
              </a:r>
              <a:r>
                <a:rPr lang="en-GB" sz="2000" dirty="0"/>
                <a:t>   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näyttää</a:t>
              </a:r>
              <a:r>
                <a:rPr lang="en-GB" sz="2000" dirty="0"/>
                <a:t> </a:t>
              </a:r>
              <a:r>
                <a:rPr lang="en-GB" sz="2000" dirty="0" err="1"/>
                <a:t>miten</a:t>
              </a:r>
              <a:r>
                <a:rPr lang="en-GB" sz="2000" dirty="0"/>
                <a:t> se </a:t>
              </a:r>
              <a:r>
                <a:rPr lang="en-GB" sz="2000" dirty="0" err="1"/>
                <a:t>vaikutta</a:t>
              </a:r>
              <a:r>
                <a:rPr lang="en-GB" sz="2000" dirty="0"/>
                <a:t> </a:t>
              </a:r>
              <a:r>
                <a:rPr lang="en-GB" sz="2000" dirty="0" err="1"/>
                <a:t>hylkyihin</a:t>
              </a:r>
              <a:endParaRPr lang="en-FI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470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EEE2337-2F58-4C23-8387-3D954E2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D05FD9-9113-4E7C-9AD2-B9C92819A127}"/>
              </a:ext>
            </a:extLst>
          </p:cNvPr>
          <p:cNvGrpSpPr/>
          <p:nvPr/>
        </p:nvGrpSpPr>
        <p:grpSpPr>
          <a:xfrm>
            <a:off x="262589" y="393231"/>
            <a:ext cx="3494710" cy="2517265"/>
            <a:chOff x="388621" y="321598"/>
            <a:chExt cx="3494710" cy="2517265"/>
          </a:xfrm>
        </p:grpSpPr>
        <p:pic>
          <p:nvPicPr>
            <p:cNvPr id="9" name="Picture 2" descr="Bygningsfonden">
              <a:extLst>
                <a:ext uri="{FF2B5EF4-FFF2-40B4-BE49-F238E27FC236}">
                  <a16:creationId xmlns:a16="http://schemas.microsoft.com/office/drawing/2014/main" id="{F236B5ED-93D9-4B6C-A469-D8450947F4F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8621" y="321598"/>
              <a:ext cx="2950181" cy="2182368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30855D-4B12-4046-A4F8-8E645CE984AE}"/>
                </a:ext>
              </a:extLst>
            </p:cNvPr>
            <p:cNvSpPr txBox="1"/>
            <p:nvPr/>
          </p:nvSpPr>
          <p:spPr>
            <a:xfrm>
              <a:off x="784406" y="2223310"/>
              <a:ext cx="309892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Akvaariorakennus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6541B2-15CD-481C-A8A0-451BA18E5B2F}"/>
              </a:ext>
            </a:extLst>
          </p:cNvPr>
          <p:cNvGrpSpPr/>
          <p:nvPr/>
        </p:nvGrpSpPr>
        <p:grpSpPr>
          <a:xfrm>
            <a:off x="4366540" y="377257"/>
            <a:ext cx="3543841" cy="2533239"/>
            <a:chOff x="5238822" y="305624"/>
            <a:chExt cx="3543841" cy="2533239"/>
          </a:xfrm>
        </p:grpSpPr>
        <p:pic>
          <p:nvPicPr>
            <p:cNvPr id="13" name="Picture 12" descr="People looking at fish in a tank&#10;&#10;Description automatically generated with medium confidence">
              <a:extLst>
                <a:ext uri="{FF2B5EF4-FFF2-40B4-BE49-F238E27FC236}">
                  <a16:creationId xmlns:a16="http://schemas.microsoft.com/office/drawing/2014/main" id="{870D6491-F11A-42BA-AACE-80976A9EED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822" y="305624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289F7B-9212-452B-A7A1-33553BD473C1}"/>
                </a:ext>
              </a:extLst>
            </p:cNvPr>
            <p:cNvSpPr txBox="1"/>
            <p:nvPr/>
          </p:nvSpPr>
          <p:spPr>
            <a:xfrm>
              <a:off x="5624491" y="2223310"/>
              <a:ext cx="315817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</a:t>
              </a:r>
              <a:r>
                <a:rPr lang="en-GB" sz="1600" dirty="0">
                  <a:solidFill>
                    <a:schemeClr val="bg1"/>
                  </a:solidFill>
                </a:rPr>
                <a:t>- &amp; </a:t>
              </a:r>
              <a:r>
                <a:rPr lang="en-GB" sz="1600" dirty="0" err="1">
                  <a:solidFill>
                    <a:schemeClr val="bg1"/>
                  </a:solidFill>
                </a:rPr>
                <a:t>Itämeriakvaario</a:t>
              </a:r>
              <a:r>
                <a:rPr lang="en-GB" sz="1600" dirty="0">
                  <a:solidFill>
                    <a:schemeClr val="bg1"/>
                  </a:solidFill>
                </a:rPr>
                <a:t>(t)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C06996-7FFD-4363-8ECA-59E70A3E0E13}"/>
              </a:ext>
            </a:extLst>
          </p:cNvPr>
          <p:cNvGrpSpPr/>
          <p:nvPr/>
        </p:nvGrpSpPr>
        <p:grpSpPr>
          <a:xfrm>
            <a:off x="8452071" y="3736017"/>
            <a:ext cx="3437079" cy="2534281"/>
            <a:chOff x="8455602" y="3770977"/>
            <a:chExt cx="3437079" cy="25342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BFC742-2066-4AFF-B1A4-7493F5F617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8455602" y="3770977"/>
              <a:ext cx="2989118" cy="2211171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37F0C5-86C1-4D4D-BE2A-B7C64CBA63B8}"/>
                </a:ext>
              </a:extLst>
            </p:cNvPr>
            <p:cNvSpPr txBox="1"/>
            <p:nvPr/>
          </p:nvSpPr>
          <p:spPr>
            <a:xfrm>
              <a:off x="8856272" y="5689705"/>
              <a:ext cx="303640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Synergiat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68904-FD98-42BB-92E6-BC56B8A340FD}"/>
              </a:ext>
            </a:extLst>
          </p:cNvPr>
          <p:cNvGrpSpPr/>
          <p:nvPr/>
        </p:nvGrpSpPr>
        <p:grpSpPr>
          <a:xfrm>
            <a:off x="4366540" y="3758702"/>
            <a:ext cx="3554398" cy="2521565"/>
            <a:chOff x="4580072" y="3678973"/>
            <a:chExt cx="3554398" cy="2521565"/>
          </a:xfrm>
        </p:grpSpPr>
        <p:pic>
          <p:nvPicPr>
            <p:cNvPr id="12" name="Picture 11" descr="A group of children looking at a diver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A938231B-DDBB-4E5C-999C-6E39FE55BF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5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0072" y="3678973"/>
              <a:ext cx="2973854" cy="219988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687AC-E97E-4E4D-9E44-EE31EF2F0EEB}"/>
                </a:ext>
              </a:extLst>
            </p:cNvPr>
            <p:cNvSpPr txBox="1"/>
            <p:nvPr/>
          </p:nvSpPr>
          <p:spPr>
            <a:xfrm>
              <a:off x="4983415" y="5584985"/>
              <a:ext cx="315105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Kohtaamiset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16B021-DA9E-4036-A57A-1EB22BD86664}"/>
              </a:ext>
            </a:extLst>
          </p:cNvPr>
          <p:cNvGrpSpPr/>
          <p:nvPr/>
        </p:nvGrpSpPr>
        <p:grpSpPr>
          <a:xfrm>
            <a:off x="8452071" y="366246"/>
            <a:ext cx="3661403" cy="2544250"/>
            <a:chOff x="686122" y="3437364"/>
            <a:chExt cx="3661403" cy="2544250"/>
          </a:xfrm>
        </p:grpSpPr>
        <p:pic>
          <p:nvPicPr>
            <p:cNvPr id="10" name="Picture 9" descr="A group of scuba divers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189E215B-19FC-4E7B-99B5-16C6765C81D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122" y="3437364"/>
              <a:ext cx="2992274" cy="2213506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32BF8-51AA-408E-9176-615EC09EA831}"/>
                </a:ext>
              </a:extLst>
            </p:cNvPr>
            <p:cNvSpPr txBox="1"/>
            <p:nvPr/>
          </p:nvSpPr>
          <p:spPr>
            <a:xfrm>
              <a:off x="1085606" y="5366061"/>
              <a:ext cx="326191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Tutkimustyö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1CF3E-995A-4401-BAED-91277E49F603}"/>
              </a:ext>
            </a:extLst>
          </p:cNvPr>
          <p:cNvGrpSpPr/>
          <p:nvPr/>
        </p:nvGrpSpPr>
        <p:grpSpPr>
          <a:xfrm>
            <a:off x="257423" y="3758702"/>
            <a:ext cx="3435620" cy="2545367"/>
            <a:chOff x="8435105" y="1440180"/>
            <a:chExt cx="3435620" cy="25453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EA10AB-C5C2-455A-938A-7BA8E21EC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5105" y="1440180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541AD3-C460-422C-A088-363825CD4DED}"/>
                </a:ext>
              </a:extLst>
            </p:cNvPr>
            <p:cNvSpPr txBox="1"/>
            <p:nvPr/>
          </p:nvSpPr>
          <p:spPr>
            <a:xfrm>
              <a:off x="8834316" y="3369994"/>
              <a:ext cx="303640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Taide-elementti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E0F35A1-BCD7-4958-BC02-EF2428A22D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4F1496-61D7-4CC1-90FC-AB2A727654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2" y="3000756"/>
            <a:ext cx="11428476" cy="8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 thruBlk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EEE2337-2F58-4C23-8387-3D954E2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D05FD9-9113-4E7C-9AD2-B9C92819A127}"/>
              </a:ext>
            </a:extLst>
          </p:cNvPr>
          <p:cNvGrpSpPr/>
          <p:nvPr/>
        </p:nvGrpSpPr>
        <p:grpSpPr>
          <a:xfrm>
            <a:off x="262589" y="393231"/>
            <a:ext cx="3475282" cy="2763486"/>
            <a:chOff x="388621" y="321598"/>
            <a:chExt cx="3475282" cy="2763486"/>
          </a:xfrm>
        </p:grpSpPr>
        <p:pic>
          <p:nvPicPr>
            <p:cNvPr id="9" name="Picture 2" descr="Bygningsfonden">
              <a:extLst>
                <a:ext uri="{FF2B5EF4-FFF2-40B4-BE49-F238E27FC236}">
                  <a16:creationId xmlns:a16="http://schemas.microsoft.com/office/drawing/2014/main" id="{F236B5ED-93D9-4B6C-A469-D8450947F4F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8621" y="321598"/>
              <a:ext cx="2950181" cy="2182368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30855D-4B12-4046-A4F8-8E645CE984AE}"/>
                </a:ext>
              </a:extLst>
            </p:cNvPr>
            <p:cNvSpPr txBox="1"/>
            <p:nvPr/>
          </p:nvSpPr>
          <p:spPr>
            <a:xfrm>
              <a:off x="784406" y="2223310"/>
              <a:ext cx="30794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WOW*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Hylkyakvaario</a:t>
              </a:r>
              <a:r>
                <a:rPr lang="en-GB" sz="1600" dirty="0">
                  <a:solidFill>
                    <a:schemeClr val="bg1"/>
                  </a:solidFill>
                </a:rPr>
                <a:t> on </a:t>
              </a:r>
              <a:r>
                <a:rPr lang="en-GB" sz="1600" dirty="0" err="1">
                  <a:solidFill>
                    <a:schemeClr val="bg1"/>
                  </a:solidFill>
                </a:rPr>
                <a:t>joka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tapauksessa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>
                  <a:solidFill>
                    <a:schemeClr val="bg1"/>
                  </a:solidFill>
                </a:rPr>
                <a:t>WOW-</a:t>
              </a:r>
              <a:r>
                <a:rPr lang="en-GB" sz="1600" dirty="0" err="1">
                  <a:solidFill>
                    <a:schemeClr val="bg1"/>
                  </a:solidFill>
                </a:rPr>
                <a:t>arkkitehtuuria</a:t>
              </a:r>
              <a:r>
                <a:rPr lang="en-GB" sz="1600" dirty="0">
                  <a:solidFill>
                    <a:schemeClr val="bg1"/>
                  </a:solidFill>
                </a:rPr>
                <a:t>!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6541B2-15CD-481C-A8A0-451BA18E5B2F}"/>
              </a:ext>
            </a:extLst>
          </p:cNvPr>
          <p:cNvGrpSpPr/>
          <p:nvPr/>
        </p:nvGrpSpPr>
        <p:grpSpPr>
          <a:xfrm>
            <a:off x="4366540" y="377257"/>
            <a:ext cx="3877522" cy="2779460"/>
            <a:chOff x="5238822" y="305624"/>
            <a:chExt cx="3877522" cy="2779460"/>
          </a:xfrm>
        </p:grpSpPr>
        <p:pic>
          <p:nvPicPr>
            <p:cNvPr id="13" name="Picture 12" descr="People looking at fish in a tank&#10;&#10;Description automatically generated with medium confidence">
              <a:extLst>
                <a:ext uri="{FF2B5EF4-FFF2-40B4-BE49-F238E27FC236}">
                  <a16:creationId xmlns:a16="http://schemas.microsoft.com/office/drawing/2014/main" id="{870D6491-F11A-42BA-AACE-80976A9EED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822" y="305624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289F7B-9212-452B-A7A1-33553BD473C1}"/>
                </a:ext>
              </a:extLst>
            </p:cNvPr>
            <p:cNvSpPr txBox="1"/>
            <p:nvPr/>
          </p:nvSpPr>
          <p:spPr>
            <a:xfrm>
              <a:off x="5624491" y="2223310"/>
              <a:ext cx="349185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Universaali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Laivat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ovat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kulttuurien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välisiä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suuria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lähettiläitä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ympäri</a:t>
              </a:r>
              <a:r>
                <a:rPr lang="en-GB" sz="1600" dirty="0">
                  <a:solidFill>
                    <a:schemeClr val="bg1"/>
                  </a:solidFill>
                </a:rPr>
                <a:t> mailman.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C06996-7FFD-4363-8ECA-59E70A3E0E13}"/>
              </a:ext>
            </a:extLst>
          </p:cNvPr>
          <p:cNvGrpSpPr/>
          <p:nvPr/>
        </p:nvGrpSpPr>
        <p:grpSpPr>
          <a:xfrm>
            <a:off x="8452071" y="3736017"/>
            <a:ext cx="3653933" cy="2780502"/>
            <a:chOff x="8455602" y="3770977"/>
            <a:chExt cx="3653933" cy="27805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BFC742-2066-4AFF-B1A4-7493F5F617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8455602" y="3770977"/>
              <a:ext cx="2989118" cy="2211171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37F0C5-86C1-4D4D-BE2A-B7C64CBA63B8}"/>
                </a:ext>
              </a:extLst>
            </p:cNvPr>
            <p:cNvSpPr txBox="1"/>
            <p:nvPr/>
          </p:nvSpPr>
          <p:spPr>
            <a:xfrm>
              <a:off x="8856272" y="5689705"/>
              <a:ext cx="32532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Synergia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Wasa-museon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vierailijat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ovat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myös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hylkyakvaarion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kohderyhmää</a:t>
              </a:r>
              <a:r>
                <a:rPr lang="en-GB" sz="1600" dirty="0">
                  <a:solidFill>
                    <a:schemeClr val="bg1"/>
                  </a:solidFill>
                </a:rPr>
                <a:t> 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68904-FD98-42BB-92E6-BC56B8A340FD}"/>
              </a:ext>
            </a:extLst>
          </p:cNvPr>
          <p:cNvGrpSpPr/>
          <p:nvPr/>
        </p:nvGrpSpPr>
        <p:grpSpPr>
          <a:xfrm>
            <a:off x="4366540" y="3758702"/>
            <a:ext cx="4111922" cy="2767786"/>
            <a:chOff x="4580072" y="3678973"/>
            <a:chExt cx="4111922" cy="2767786"/>
          </a:xfrm>
        </p:grpSpPr>
        <p:pic>
          <p:nvPicPr>
            <p:cNvPr id="12" name="Picture 11" descr="A group of children looking at a diver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A938231B-DDBB-4E5C-999C-6E39FE55BF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5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0072" y="3678973"/>
              <a:ext cx="2973854" cy="219988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687AC-E97E-4E4D-9E44-EE31EF2F0EEB}"/>
                </a:ext>
              </a:extLst>
            </p:cNvPr>
            <p:cNvSpPr txBox="1"/>
            <p:nvPr/>
          </p:nvSpPr>
          <p:spPr>
            <a:xfrm>
              <a:off x="4983415" y="5584985"/>
              <a:ext cx="370857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Kohtaaminen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Tuhannet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vapaaehtoiset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sukeltajat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tekevät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jokaisesta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vierailusta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ainutlaatuisen</a:t>
              </a:r>
              <a:r>
                <a:rPr lang="en-GB" sz="1600" dirty="0">
                  <a:solidFill>
                    <a:schemeClr val="bg1"/>
                  </a:solidFill>
                </a:rPr>
                <a:t>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16B021-DA9E-4036-A57A-1EB22BD86664}"/>
              </a:ext>
            </a:extLst>
          </p:cNvPr>
          <p:cNvGrpSpPr/>
          <p:nvPr/>
        </p:nvGrpSpPr>
        <p:grpSpPr>
          <a:xfrm>
            <a:off x="8446628" y="367393"/>
            <a:ext cx="3868703" cy="2790471"/>
            <a:chOff x="686122" y="3437364"/>
            <a:chExt cx="3868703" cy="2790471"/>
          </a:xfrm>
        </p:grpSpPr>
        <p:pic>
          <p:nvPicPr>
            <p:cNvPr id="10" name="Picture 9" descr="A group of scuba divers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189E215B-19FC-4E7B-99B5-16C6765C81D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122" y="3437364"/>
              <a:ext cx="2992274" cy="2213506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32BF8-51AA-408E-9176-615EC09EA831}"/>
                </a:ext>
              </a:extLst>
            </p:cNvPr>
            <p:cNvSpPr txBox="1"/>
            <p:nvPr/>
          </p:nvSpPr>
          <p:spPr>
            <a:xfrm>
              <a:off x="1085606" y="5366061"/>
              <a:ext cx="346921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Humanismi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Meriarkeologien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julkinen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työskentely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konkretisoi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humanistista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tutkimusta</a:t>
              </a:r>
              <a:r>
                <a:rPr lang="en-GB" sz="1600" dirty="0">
                  <a:solidFill>
                    <a:schemeClr val="bg1"/>
                  </a:solidFill>
                </a:rPr>
                <a:t>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1CF3E-995A-4401-BAED-91277E49F603}"/>
              </a:ext>
            </a:extLst>
          </p:cNvPr>
          <p:cNvGrpSpPr/>
          <p:nvPr/>
        </p:nvGrpSpPr>
        <p:grpSpPr>
          <a:xfrm>
            <a:off x="262589" y="3736017"/>
            <a:ext cx="3353481" cy="2791588"/>
            <a:chOff x="8435105" y="1440180"/>
            <a:chExt cx="3353481" cy="27915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EA10AB-C5C2-455A-938A-7BA8E21EC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5105" y="1440180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541AD3-C460-422C-A088-363825CD4DED}"/>
                </a:ext>
              </a:extLst>
            </p:cNvPr>
            <p:cNvSpPr txBox="1"/>
            <p:nvPr/>
          </p:nvSpPr>
          <p:spPr>
            <a:xfrm>
              <a:off x="8834316" y="3369994"/>
              <a:ext cx="295427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Taide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Vesi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tarjoaa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monille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taiteille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uuden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elementin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ilmaisuun</a:t>
              </a:r>
              <a:r>
                <a:rPr lang="en-GB" sz="1600" dirty="0">
                  <a:solidFill>
                    <a:schemeClr val="bg1"/>
                  </a:solidFill>
                </a:rPr>
                <a:t>.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E0F35A1-BCD7-4958-BC02-EF2428A22D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4F1496-61D7-4CC1-90FC-AB2A727654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2" y="3000756"/>
            <a:ext cx="11428476" cy="8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BBE37F4-F582-44D9-ADA3-353E45B1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61624F-50B9-4309-8EA5-F7013EDFA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216" y="2398561"/>
            <a:ext cx="6353784" cy="445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75E29-00F3-4F2B-BF3A-832C8CA05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98560"/>
            <a:ext cx="6353784" cy="44594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B86CCAD-71FF-4F53-AD65-B46018D1C328}"/>
              </a:ext>
            </a:extLst>
          </p:cNvPr>
          <p:cNvSpPr/>
          <p:nvPr/>
        </p:nvSpPr>
        <p:spPr>
          <a:xfrm>
            <a:off x="173046" y="1662889"/>
            <a:ext cx="6022656" cy="5968506"/>
          </a:xfrm>
          <a:prstGeom prst="ellipse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2C10A5-B066-46CA-889C-CD9C9AE29637}"/>
              </a:ext>
            </a:extLst>
          </p:cNvPr>
          <p:cNvSpPr/>
          <p:nvPr/>
        </p:nvSpPr>
        <p:spPr>
          <a:xfrm>
            <a:off x="6008400" y="1652918"/>
            <a:ext cx="6022656" cy="5968506"/>
          </a:xfrm>
          <a:prstGeom prst="ellipse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DBF885-4735-4AB4-B159-D1FC41A07D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err="1">
                <a:solidFill>
                  <a:schemeClr val="bg1"/>
                </a:solidFill>
              </a:rPr>
              <a:t>Rajaavat</a:t>
            </a:r>
            <a:r>
              <a:rPr lang="en-GB" sz="6000" dirty="0">
                <a:solidFill>
                  <a:schemeClr val="bg1"/>
                </a:solidFill>
              </a:rPr>
              <a:t> </a:t>
            </a:r>
            <a:r>
              <a:rPr lang="en-GB" sz="6000" dirty="0" err="1">
                <a:solidFill>
                  <a:schemeClr val="bg1"/>
                </a:solidFill>
              </a:rPr>
              <a:t>referenssikohteet</a:t>
            </a:r>
            <a:endParaRPr lang="en-FI" sz="6000" dirty="0">
              <a:solidFill>
                <a:schemeClr val="bg1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76727A1-456D-45AB-A282-7ED965B3E19C}"/>
              </a:ext>
            </a:extLst>
          </p:cNvPr>
          <p:cNvSpPr txBox="1">
            <a:spLocks/>
          </p:cNvSpPr>
          <p:nvPr/>
        </p:nvSpPr>
        <p:spPr>
          <a:xfrm>
            <a:off x="838200" y="1963038"/>
            <a:ext cx="5181600" cy="490551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                     ZJA “Amsterdam”</a:t>
            </a:r>
          </a:p>
          <a:p>
            <a:endParaRPr lang="en-GB" sz="800" dirty="0"/>
          </a:p>
          <a:p>
            <a:r>
              <a:rPr lang="en-GB" sz="2000" dirty="0" err="1"/>
              <a:t>Hollannin</a:t>
            </a:r>
            <a:r>
              <a:rPr lang="en-GB" sz="2000" dirty="0"/>
              <a:t> </a:t>
            </a:r>
            <a:r>
              <a:rPr lang="en-GB" sz="2000" dirty="0" err="1"/>
              <a:t>Itä-Intian</a:t>
            </a:r>
            <a:r>
              <a:rPr lang="en-GB" sz="2000" dirty="0"/>
              <a:t> </a:t>
            </a:r>
            <a:r>
              <a:rPr lang="en-GB" sz="2000" dirty="0" err="1"/>
              <a:t>kauppakompanian</a:t>
            </a:r>
            <a:r>
              <a:rPr lang="en-GB" sz="2000" dirty="0"/>
              <a:t> 40m </a:t>
            </a:r>
            <a:r>
              <a:rPr lang="en-GB" sz="2000" dirty="0" err="1"/>
              <a:t>pitkä</a:t>
            </a:r>
            <a:r>
              <a:rPr lang="en-GB" sz="2000" dirty="0"/>
              <a:t> hylky, </a:t>
            </a:r>
            <a:r>
              <a:rPr lang="en-GB" sz="2000" dirty="0" err="1"/>
              <a:t>josta</a:t>
            </a:r>
            <a:r>
              <a:rPr lang="en-GB" sz="2000" dirty="0"/>
              <a:t> </a:t>
            </a:r>
            <a:r>
              <a:rPr lang="en-GB" sz="2000" dirty="0" err="1"/>
              <a:t>jäljellä</a:t>
            </a:r>
            <a:r>
              <a:rPr lang="en-GB" sz="2000" dirty="0"/>
              <a:t> vain “</a:t>
            </a:r>
            <a:r>
              <a:rPr lang="en-GB" sz="2000" dirty="0" err="1"/>
              <a:t>tyhjä</a:t>
            </a:r>
            <a:r>
              <a:rPr lang="en-GB" sz="2000" dirty="0"/>
              <a:t>” </a:t>
            </a:r>
            <a:r>
              <a:rPr lang="en-GB" sz="2000" dirty="0" err="1"/>
              <a:t>runko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Ideana</a:t>
            </a:r>
            <a:r>
              <a:rPr lang="en-GB" sz="2000" dirty="0"/>
              <a:t> </a:t>
            </a:r>
            <a:r>
              <a:rPr lang="en-GB" sz="2000" dirty="0" err="1"/>
              <a:t>uivan</a:t>
            </a:r>
            <a:r>
              <a:rPr lang="en-GB" sz="2000" dirty="0"/>
              <a:t> </a:t>
            </a:r>
            <a:r>
              <a:rPr lang="en-GB" sz="2000" dirty="0" err="1"/>
              <a:t>telakan</a:t>
            </a:r>
            <a:r>
              <a:rPr lang="en-GB" sz="2000" dirty="0"/>
              <a:t> </a:t>
            </a:r>
            <a:r>
              <a:rPr lang="en-GB" sz="2000" dirty="0" err="1"/>
              <a:t>hyödyntäminen</a:t>
            </a:r>
            <a:r>
              <a:rPr lang="en-GB" sz="2000" dirty="0"/>
              <a:t> </a:t>
            </a:r>
            <a:r>
              <a:rPr lang="en-GB" sz="2000" dirty="0" err="1"/>
              <a:t>hylyn</a:t>
            </a:r>
            <a:r>
              <a:rPr lang="en-GB" sz="2000" dirty="0"/>
              <a:t> </a:t>
            </a:r>
            <a:r>
              <a:rPr lang="en-GB" sz="2000" dirty="0" err="1"/>
              <a:t>nostamisessa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esillepanossa</a:t>
            </a:r>
            <a:r>
              <a:rPr lang="en-GB" sz="2000" dirty="0"/>
              <a:t>: “</a:t>
            </a:r>
            <a:r>
              <a:rPr lang="en-GB" sz="2000" dirty="0" err="1"/>
              <a:t>kuplahalli</a:t>
            </a:r>
            <a:r>
              <a:rPr lang="en-GB" sz="2000" dirty="0"/>
              <a:t>”</a:t>
            </a:r>
          </a:p>
          <a:p>
            <a:r>
              <a:rPr lang="en-GB" sz="2000" dirty="0" err="1"/>
              <a:t>Kustannusarvio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alkuinvestointi</a:t>
            </a:r>
            <a:r>
              <a:rPr lang="en-GB" sz="1600" dirty="0"/>
              <a:t> 30 </a:t>
            </a:r>
            <a:r>
              <a:rPr lang="en-GB" sz="1600" dirty="0" err="1"/>
              <a:t>miljoonaa</a:t>
            </a:r>
            <a:r>
              <a:rPr lang="en-GB" sz="1600" dirty="0"/>
              <a:t> €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juoksevat</a:t>
            </a:r>
            <a:r>
              <a:rPr lang="en-GB" sz="1600" dirty="0"/>
              <a:t> </a:t>
            </a:r>
            <a:r>
              <a:rPr lang="en-GB" sz="1600" dirty="0" err="1"/>
              <a:t>kulut</a:t>
            </a:r>
            <a:r>
              <a:rPr lang="en-GB" sz="1600" dirty="0"/>
              <a:t> 13-15 </a:t>
            </a:r>
            <a:r>
              <a:rPr lang="en-GB" sz="1600" dirty="0" err="1"/>
              <a:t>miljoonaa</a:t>
            </a:r>
            <a:r>
              <a:rPr lang="en-GB" sz="1600" dirty="0"/>
              <a:t> €/A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elinkaari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sen </a:t>
            </a:r>
            <a:r>
              <a:rPr lang="en-GB" sz="1600" dirty="0" err="1"/>
              <a:t>vaatima</a:t>
            </a:r>
            <a:r>
              <a:rPr lang="en-GB" sz="1600" dirty="0"/>
              <a:t> </a:t>
            </a:r>
            <a:r>
              <a:rPr lang="en-GB" sz="1600" dirty="0" err="1"/>
              <a:t>ylläpito</a:t>
            </a:r>
            <a:r>
              <a:rPr lang="en-GB" sz="1600" dirty="0"/>
              <a:t> </a:t>
            </a:r>
            <a:r>
              <a:rPr lang="en-GB" sz="1600" dirty="0" err="1"/>
              <a:t>tuo</a:t>
            </a:r>
            <a:r>
              <a:rPr lang="en-GB" sz="1600" dirty="0"/>
              <a:t> </a:t>
            </a:r>
            <a:r>
              <a:rPr lang="en-GB" sz="1600" dirty="0" err="1"/>
              <a:t>epävarmuutta</a:t>
            </a:r>
            <a:endParaRPr lang="en-GB" sz="1600" dirty="0"/>
          </a:p>
          <a:p>
            <a:r>
              <a:rPr lang="en-GB" sz="2000" dirty="0" err="1"/>
              <a:t>Näkökulmia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edullisemmin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nopeammin</a:t>
            </a:r>
            <a:r>
              <a:rPr lang="en-GB" sz="1600" dirty="0"/>
              <a:t> </a:t>
            </a:r>
            <a:r>
              <a:rPr lang="en-GB" sz="1600" dirty="0" err="1"/>
              <a:t>liikkeelle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vaikeasti</a:t>
            </a:r>
            <a:r>
              <a:rPr lang="en-GB" sz="1600" dirty="0"/>
              <a:t> </a:t>
            </a:r>
            <a:r>
              <a:rPr lang="en-GB" sz="1600" dirty="0" err="1"/>
              <a:t>arvioitavat</a:t>
            </a:r>
            <a:r>
              <a:rPr lang="en-GB" sz="1600" dirty="0"/>
              <a:t> </a:t>
            </a:r>
            <a:r>
              <a:rPr lang="en-GB" sz="1600" dirty="0" err="1"/>
              <a:t>elinkaarikulut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rajoittaa</a:t>
            </a:r>
            <a:r>
              <a:rPr lang="en-GB" sz="1600" dirty="0"/>
              <a:t> </a:t>
            </a:r>
            <a:r>
              <a:rPr lang="en-GB" sz="1600" dirty="0" err="1"/>
              <a:t>sijaintia</a:t>
            </a:r>
            <a:r>
              <a:rPr lang="en-GB" sz="1600" dirty="0"/>
              <a:t>, </a:t>
            </a:r>
            <a:r>
              <a:rPr lang="en-GB" sz="1600" dirty="0" err="1"/>
              <a:t>arkkitehtuuria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monikäyttöä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helposti</a:t>
            </a:r>
            <a:r>
              <a:rPr lang="en-GB" sz="1600" dirty="0"/>
              <a:t> </a:t>
            </a:r>
            <a:r>
              <a:rPr lang="en-GB" sz="1600" dirty="0" err="1"/>
              <a:t>ulkoistettavissa</a:t>
            </a:r>
            <a:r>
              <a:rPr lang="en-GB" sz="1600" dirty="0"/>
              <a:t> </a:t>
            </a:r>
          </a:p>
          <a:p>
            <a:pPr lvl="1"/>
            <a:endParaRPr lang="en-FI" sz="1600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F505B6B-71EF-4656-84F1-D73FE35CBAEC}"/>
              </a:ext>
            </a:extLst>
          </p:cNvPr>
          <p:cNvSpPr txBox="1">
            <a:spLocks/>
          </p:cNvSpPr>
          <p:nvPr/>
        </p:nvSpPr>
        <p:spPr>
          <a:xfrm>
            <a:off x="6673554" y="1966403"/>
            <a:ext cx="5181600" cy="490551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                 </a:t>
            </a:r>
            <a:r>
              <a:rPr lang="en-GB" sz="2000" b="1" dirty="0" err="1"/>
              <a:t>Tanskan</a:t>
            </a:r>
            <a:r>
              <a:rPr lang="en-GB" sz="2000" b="1" dirty="0"/>
              <a:t> </a:t>
            </a:r>
            <a:r>
              <a:rPr lang="en-GB" sz="2000" b="1" dirty="0" err="1"/>
              <a:t>valtionakvaario</a:t>
            </a:r>
            <a:endParaRPr lang="en-GB" sz="2000" b="1" dirty="0"/>
          </a:p>
          <a:p>
            <a:endParaRPr lang="en-GB" sz="800" dirty="0"/>
          </a:p>
          <a:p>
            <a:r>
              <a:rPr lang="en-GB" sz="2000" dirty="0" err="1"/>
              <a:t>Kööpenhaminaan</a:t>
            </a:r>
            <a:r>
              <a:rPr lang="en-GB" sz="2000" dirty="0"/>
              <a:t> 2013 </a:t>
            </a:r>
            <a:r>
              <a:rPr lang="en-GB" sz="2000" dirty="0" err="1"/>
              <a:t>valmistunut</a:t>
            </a:r>
            <a:r>
              <a:rPr lang="en-GB" sz="2000" dirty="0"/>
              <a:t>               </a:t>
            </a:r>
            <a:r>
              <a:rPr lang="en-GB" sz="2000" dirty="0" err="1"/>
              <a:t>Blå</a:t>
            </a:r>
            <a:r>
              <a:rPr lang="en-GB" sz="2000" dirty="0"/>
              <a:t> Planet </a:t>
            </a:r>
            <a:r>
              <a:rPr lang="en-GB" sz="2000" dirty="0" err="1"/>
              <a:t>perinteinen</a:t>
            </a:r>
            <a:r>
              <a:rPr lang="en-GB" sz="2000" dirty="0"/>
              <a:t> </a:t>
            </a:r>
            <a:r>
              <a:rPr lang="en-GB" sz="2000" dirty="0" err="1"/>
              <a:t>akvaario</a:t>
            </a:r>
            <a:endParaRPr lang="en-GB" sz="2000" dirty="0"/>
          </a:p>
          <a:p>
            <a:r>
              <a:rPr lang="en-GB" sz="2000" dirty="0"/>
              <a:t>“Wau-</a:t>
            </a:r>
            <a:r>
              <a:rPr lang="en-GB" sz="2000" dirty="0" err="1"/>
              <a:t>arkkitehtuuria</a:t>
            </a:r>
            <a:r>
              <a:rPr lang="en-GB" sz="2000" dirty="0"/>
              <a:t>”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kansainvälisille</a:t>
            </a:r>
            <a:r>
              <a:rPr lang="en-GB" sz="2000" dirty="0"/>
              <a:t> </a:t>
            </a:r>
            <a:r>
              <a:rPr lang="en-GB" sz="2000" dirty="0" err="1"/>
              <a:t>markkinoille</a:t>
            </a:r>
            <a:r>
              <a:rPr lang="en-GB" sz="2000" dirty="0"/>
              <a:t> </a:t>
            </a:r>
            <a:r>
              <a:rPr lang="en-GB" sz="2000" dirty="0" err="1"/>
              <a:t>suunnattu</a:t>
            </a:r>
            <a:r>
              <a:rPr lang="en-GB" sz="2000" dirty="0"/>
              <a:t>  500k–1,3Mio </a:t>
            </a:r>
            <a:r>
              <a:rPr lang="en-GB" sz="2000" dirty="0" err="1"/>
              <a:t>vierasta</a:t>
            </a:r>
            <a:endParaRPr lang="en-GB" sz="2000" dirty="0"/>
          </a:p>
          <a:p>
            <a:r>
              <a:rPr lang="en-GB" sz="2000" dirty="0" err="1"/>
              <a:t>Kustannusten</a:t>
            </a:r>
            <a:r>
              <a:rPr lang="en-GB" sz="2000" dirty="0"/>
              <a:t> </a:t>
            </a:r>
            <a:r>
              <a:rPr lang="en-GB" sz="2000" dirty="0" err="1"/>
              <a:t>toteuma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alkuinvestointi</a:t>
            </a:r>
            <a:r>
              <a:rPr lang="en-GB" sz="1600" dirty="0"/>
              <a:t> 70 </a:t>
            </a:r>
            <a:r>
              <a:rPr lang="en-GB" sz="1600" dirty="0" err="1"/>
              <a:t>miljoonaa</a:t>
            </a:r>
            <a:r>
              <a:rPr lang="en-GB" sz="1600" dirty="0"/>
              <a:t> €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juoksevat</a:t>
            </a:r>
            <a:r>
              <a:rPr lang="en-GB" sz="1600" dirty="0"/>
              <a:t> </a:t>
            </a:r>
            <a:r>
              <a:rPr lang="en-GB" sz="1600" dirty="0" err="1"/>
              <a:t>kulut</a:t>
            </a:r>
            <a:r>
              <a:rPr lang="en-GB" sz="1600" dirty="0"/>
              <a:t> </a:t>
            </a:r>
            <a:r>
              <a:rPr lang="en-GB" sz="1600" dirty="0" err="1"/>
              <a:t>noin</a:t>
            </a:r>
            <a:r>
              <a:rPr lang="en-GB" sz="1600" dirty="0"/>
              <a:t> 11 </a:t>
            </a:r>
            <a:r>
              <a:rPr lang="en-GB" sz="1600" dirty="0" err="1"/>
              <a:t>miljoonaa</a:t>
            </a:r>
            <a:r>
              <a:rPr lang="en-GB" sz="1600" dirty="0"/>
              <a:t> €/A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henkilöstö</a:t>
            </a:r>
            <a:r>
              <a:rPr lang="en-GB" sz="1600" dirty="0"/>
              <a:t> 4M€, </a:t>
            </a:r>
            <a:r>
              <a:rPr lang="en-GB" sz="1600" dirty="0" err="1"/>
              <a:t>kiinteistö</a:t>
            </a:r>
            <a:r>
              <a:rPr lang="en-GB" sz="1600" dirty="0"/>
              <a:t> 5M€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muu</a:t>
            </a:r>
            <a:r>
              <a:rPr lang="en-GB" sz="1600" dirty="0"/>
              <a:t> 2M€</a:t>
            </a:r>
          </a:p>
          <a:p>
            <a:pPr>
              <a:lnSpc>
                <a:spcPct val="100000"/>
              </a:lnSpc>
            </a:pPr>
            <a:r>
              <a:rPr lang="en-GB" sz="2000" dirty="0" err="1"/>
              <a:t>Näkökulmia</a:t>
            </a:r>
            <a:endParaRPr lang="en-GB" sz="20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korkea</a:t>
            </a:r>
            <a:r>
              <a:rPr lang="en-GB" sz="1600" dirty="0"/>
              <a:t> </a:t>
            </a:r>
            <a:r>
              <a:rPr lang="en-GB" sz="1600" dirty="0" err="1"/>
              <a:t>alkuinvestointi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arkkitehtuuririski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kansainvälinen</a:t>
            </a:r>
            <a:r>
              <a:rPr lang="en-GB" sz="1600" dirty="0"/>
              <a:t> </a:t>
            </a:r>
            <a:r>
              <a:rPr lang="en-GB" sz="1600" dirty="0" err="1"/>
              <a:t>maamerkki</a:t>
            </a:r>
            <a:r>
              <a:rPr lang="en-GB" sz="1600" dirty="0"/>
              <a:t>, </a:t>
            </a:r>
            <a:r>
              <a:rPr lang="en-GB" sz="1600" dirty="0" err="1"/>
              <a:t>jonka</a:t>
            </a:r>
            <a:r>
              <a:rPr lang="en-GB" sz="1600" dirty="0"/>
              <a:t> </a:t>
            </a:r>
            <a:r>
              <a:rPr lang="en-GB" sz="1600" dirty="0" err="1"/>
              <a:t>sisältökin</a:t>
            </a:r>
            <a:r>
              <a:rPr lang="en-GB" sz="1600" dirty="0"/>
              <a:t> </a:t>
            </a:r>
            <a:r>
              <a:rPr lang="en-GB" sz="1600" dirty="0" err="1"/>
              <a:t>kiinnostaa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on </a:t>
            </a:r>
            <a:r>
              <a:rPr lang="en-GB" sz="1600" dirty="0" err="1"/>
              <a:t>saavutettavissa</a:t>
            </a:r>
            <a:r>
              <a:rPr lang="en-GB" sz="1600" dirty="0"/>
              <a:t> </a:t>
            </a:r>
            <a:r>
              <a:rPr lang="en-GB" sz="1600" b="1" i="1" dirty="0" err="1"/>
              <a:t>suurelle</a:t>
            </a:r>
            <a:r>
              <a:rPr lang="en-GB" sz="1600" dirty="0"/>
              <a:t> </a:t>
            </a:r>
            <a:r>
              <a:rPr lang="en-GB" sz="1600" dirty="0" err="1"/>
              <a:t>yleisölle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teknisesti</a:t>
            </a:r>
            <a:r>
              <a:rPr lang="en-GB" sz="1600" dirty="0"/>
              <a:t> </a:t>
            </a:r>
            <a:r>
              <a:rPr lang="en-GB" sz="1600" dirty="0" err="1"/>
              <a:t>vertailukelpoinen</a:t>
            </a:r>
            <a:r>
              <a:rPr lang="en-GB" sz="1600" dirty="0"/>
              <a:t> </a:t>
            </a:r>
            <a:r>
              <a:rPr lang="en-GB" sz="1600" dirty="0" err="1"/>
              <a:t>mutta</a:t>
            </a:r>
            <a:r>
              <a:rPr lang="en-GB" sz="1600" dirty="0"/>
              <a:t> </a:t>
            </a:r>
            <a:r>
              <a:rPr lang="en-GB" sz="1600" dirty="0" err="1"/>
              <a:t>vaativampi</a:t>
            </a:r>
            <a:endParaRPr lang="en-GB" sz="1600" dirty="0"/>
          </a:p>
          <a:p>
            <a:pPr marL="457200" lvl="1" indent="0">
              <a:buNone/>
            </a:pP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33116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BBE37F4-F582-44D9-ADA3-353E45B1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0B144B6A-9B83-4D31-BE8B-8C4F77A6C7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-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A2F63045-FCA8-478A-B607-A0531FB87D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525" y="1438275"/>
            <a:ext cx="333376" cy="1504951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E8474EFB-63F1-4D98-8736-B3D33D982E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312" y="1323539"/>
            <a:ext cx="333376" cy="1619687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862C24C-41E4-4E71-A9E8-642F0309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4128" y="1508039"/>
            <a:ext cx="333376" cy="143518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217AEA4-80E0-4F5D-9772-C7599D4F4A90}"/>
              </a:ext>
            </a:extLst>
          </p:cNvPr>
          <p:cNvSpPr/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BA8C90-B63F-4D42-B686-3E4F44092FDC}"/>
              </a:ext>
            </a:extLst>
          </p:cNvPr>
          <p:cNvGrpSpPr/>
          <p:nvPr/>
        </p:nvGrpSpPr>
        <p:grpSpPr>
          <a:xfrm>
            <a:off x="700958" y="256736"/>
            <a:ext cx="10130456" cy="6248095"/>
            <a:chOff x="700958" y="256736"/>
            <a:chExt cx="10130456" cy="62480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B441EE-9DBD-4B46-816B-A8F35B0FB581}"/>
                </a:ext>
              </a:extLst>
            </p:cNvPr>
            <p:cNvSpPr/>
            <p:nvPr/>
          </p:nvSpPr>
          <p:spPr>
            <a:xfrm>
              <a:off x="700958" y="256736"/>
              <a:ext cx="9858543" cy="169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600"/>
                </a:spcBef>
                <a:defRPr/>
              </a:pPr>
              <a:r>
                <a:rPr lang="en-US" sz="4000" dirty="0">
                  <a:solidFill>
                    <a:schemeClr val="bg1"/>
                  </a:solidFill>
                  <a:latin typeface="Calibri" panose="020F0502020204030204"/>
                </a:rPr>
                <a:t>              </a:t>
              </a:r>
              <a:r>
                <a:rPr lang="en-US" sz="4000" dirty="0" err="1">
                  <a:latin typeface="Calibri" panose="020F0502020204030204"/>
                </a:rPr>
                <a:t>Meriarkeologisen</a:t>
              </a:r>
              <a:r>
                <a:rPr lang="en-US" sz="4000" dirty="0">
                  <a:latin typeface="Calibri" panose="020F0502020204030204"/>
                </a:rPr>
                <a:t> </a:t>
              </a:r>
              <a:r>
                <a:rPr lang="en-US" sz="4000" dirty="0" err="1">
                  <a:latin typeface="Calibri" panose="020F0502020204030204"/>
                </a:rPr>
                <a:t>Instituutin</a:t>
              </a:r>
              <a:r>
                <a:rPr lang="en-US" sz="4000" dirty="0">
                  <a:latin typeface="Calibri" panose="020F0502020204030204"/>
                </a:rPr>
                <a:t> agenda</a:t>
              </a:r>
              <a:endParaRPr lang="en-US" sz="1600" dirty="0">
                <a:latin typeface="Calibri" panose="020F0502020204030204"/>
              </a:endParaRPr>
            </a:p>
            <a:p>
              <a:pPr>
                <a:defRPr/>
              </a:pPr>
              <a:r>
                <a:rPr lang="en-US" sz="1600" dirty="0">
                  <a:latin typeface="Calibri" panose="020F0502020204030204"/>
                </a:rPr>
                <a:t> </a:t>
              </a:r>
            </a:p>
            <a:p>
              <a:pPr>
                <a:lnSpc>
                  <a:spcPct val="120000"/>
                </a:lnSpc>
                <a:spcBef>
                  <a:spcPts val="1600"/>
                </a:spcBef>
                <a:defRPr/>
              </a:pPr>
              <a:r>
                <a:rPr lang="en-US" sz="3100" dirty="0">
                  <a:latin typeface="Calibri" panose="020F0502020204030204"/>
                </a:rPr>
                <a:t>            </a:t>
              </a:r>
              <a:r>
                <a:rPr lang="en-US" sz="3100" dirty="0" err="1">
                  <a:latin typeface="Calibri" panose="020F0502020204030204"/>
                </a:rPr>
                <a:t>Miksi</a:t>
              </a:r>
              <a:r>
                <a:rPr lang="en-US" sz="3100" dirty="0">
                  <a:latin typeface="Calibri" panose="020F0502020204030204"/>
                </a:rPr>
                <a:t>?                                      </a:t>
              </a:r>
              <a:r>
                <a:rPr lang="en-US" sz="3100" dirty="0" err="1">
                  <a:latin typeface="Calibri" panose="020F0502020204030204"/>
                </a:rPr>
                <a:t>Miten</a:t>
              </a:r>
              <a:r>
                <a:rPr lang="en-US" sz="3100" dirty="0">
                  <a:latin typeface="Calibri" panose="020F0502020204030204"/>
                </a:rPr>
                <a:t>?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D8C8D9C-6339-42A5-B9A6-CE315B0C02C9}"/>
                </a:ext>
              </a:extLst>
            </p:cNvPr>
            <p:cNvSpPr txBox="1">
              <a:spLocks/>
            </p:cNvSpPr>
            <p:nvPr/>
          </p:nvSpPr>
          <p:spPr>
            <a:xfrm>
              <a:off x="1799650" y="2153493"/>
              <a:ext cx="4424620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/>
                <a:t>Saada </a:t>
              </a:r>
              <a:r>
                <a:rPr lang="en-GB" sz="2000" dirty="0" err="1"/>
                <a:t>jotain</a:t>
              </a:r>
              <a:r>
                <a:rPr lang="en-GB" sz="2000" dirty="0"/>
                <a:t> </a:t>
              </a:r>
              <a:r>
                <a:rPr lang="en-GB" sz="2000" dirty="0" err="1"/>
                <a:t>aikaiseksi</a:t>
              </a:r>
              <a:endParaRPr lang="en-GB" sz="1600" u="sng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Pysyvä</a:t>
              </a:r>
              <a:r>
                <a:rPr lang="en-GB" sz="2000" dirty="0"/>
                <a:t> </a:t>
              </a:r>
              <a:r>
                <a:rPr lang="en-GB" sz="2000" dirty="0" err="1"/>
                <a:t>alusta</a:t>
              </a:r>
              <a:r>
                <a:rPr lang="en-GB" sz="2000" dirty="0"/>
                <a:t> </a:t>
              </a:r>
              <a:r>
                <a:rPr lang="en-GB" sz="2000" dirty="0" err="1"/>
                <a:t>tulosten</a:t>
              </a:r>
              <a:r>
                <a:rPr lang="en-GB" sz="2000" dirty="0"/>
                <a:t> </a:t>
              </a:r>
              <a:r>
                <a:rPr lang="en-GB" sz="2000" dirty="0" err="1"/>
                <a:t>julkaisuun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Jatkuva</a:t>
              </a:r>
              <a:r>
                <a:rPr lang="en-GB" sz="2000" dirty="0"/>
                <a:t> </a:t>
              </a:r>
              <a:r>
                <a:rPr lang="en-GB" sz="2000" dirty="0" err="1"/>
                <a:t>rahoitus</a:t>
              </a:r>
              <a:r>
                <a:rPr lang="en-GB" sz="2000" dirty="0"/>
                <a:t> hylkyjen </a:t>
              </a:r>
              <a:r>
                <a:rPr lang="en-GB" sz="2000" dirty="0" err="1"/>
                <a:t>tutkimiselle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lastin</a:t>
              </a:r>
              <a:r>
                <a:rPr lang="en-GB" sz="2000" dirty="0"/>
                <a:t> </a:t>
              </a:r>
              <a:r>
                <a:rPr lang="en-GB" sz="2000" dirty="0" err="1"/>
                <a:t>pelastamiselle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Humanismin</a:t>
              </a:r>
              <a:r>
                <a:rPr lang="en-GB" sz="2000" dirty="0"/>
                <a:t> </a:t>
              </a:r>
              <a:r>
                <a:rPr lang="el-GR" sz="2000" dirty="0"/>
                <a:t>ηὕρηκα [</a:t>
              </a:r>
              <a:r>
                <a:rPr lang="en-GB" sz="2000" dirty="0" err="1"/>
                <a:t>hěu̯rɛːka</a:t>
              </a:r>
              <a:r>
                <a:rPr lang="en-GB" sz="2000" dirty="0"/>
                <a:t>]</a:t>
              </a:r>
              <a:r>
                <a:rPr lang="en-GB" sz="2000" u="sng" dirty="0"/>
                <a:t> </a:t>
              </a:r>
              <a:endParaRPr lang="en-FI" sz="2000" u="sng" dirty="0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C63DCB6B-4A0D-42D1-AD92-5C36228FD081}"/>
                </a:ext>
              </a:extLst>
            </p:cNvPr>
            <p:cNvSpPr txBox="1">
              <a:spLocks/>
            </p:cNvSpPr>
            <p:nvPr/>
          </p:nvSpPr>
          <p:spPr>
            <a:xfrm>
              <a:off x="6246317" y="2153493"/>
              <a:ext cx="4585097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Voittamalla</a:t>
              </a:r>
              <a:r>
                <a:rPr lang="en-GB" sz="2000" dirty="0"/>
                <a:t> </a:t>
              </a:r>
              <a:r>
                <a:rPr lang="en-GB" sz="2000" dirty="0" err="1"/>
                <a:t>yleisön</a:t>
              </a:r>
              <a:r>
                <a:rPr lang="en-GB" sz="2000" dirty="0"/>
                <a:t> </a:t>
              </a:r>
              <a:r>
                <a:rPr lang="en-GB" sz="2000" dirty="0" err="1"/>
                <a:t>suosio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</a:t>
              </a:r>
              <a:r>
                <a:rPr lang="en-GB" sz="2000" dirty="0" err="1"/>
                <a:t>vaihtuvat</a:t>
              </a:r>
              <a:r>
                <a:rPr lang="en-GB" sz="2000" dirty="0"/>
                <a:t> </a:t>
              </a:r>
              <a:r>
                <a:rPr lang="en-GB" sz="2000" dirty="0" err="1"/>
                <a:t>näyttelyt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“</a:t>
              </a:r>
              <a:r>
                <a:rPr lang="en-GB" sz="2000" dirty="0" err="1"/>
                <a:t>sisällöntuotanto</a:t>
              </a:r>
              <a:r>
                <a:rPr lang="en-GB" sz="2000" dirty="0"/>
                <a:t>” </a:t>
              </a:r>
              <a:r>
                <a:rPr lang="en-GB" sz="2000" dirty="0" err="1"/>
                <a:t>tarjoaa</a:t>
              </a:r>
              <a:r>
                <a:rPr lang="en-GB" sz="2000" dirty="0"/>
                <a:t> </a:t>
              </a:r>
              <a:r>
                <a:rPr lang="en-GB" sz="2000" dirty="0" err="1"/>
                <a:t>rahoituksen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prosessin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Tiedekeskus</a:t>
              </a:r>
              <a:r>
                <a:rPr lang="en-GB" sz="2000" dirty="0"/>
                <a:t> </a:t>
              </a:r>
              <a:r>
                <a:rPr lang="en-GB" sz="2000" dirty="0" err="1"/>
                <a:t>Heurekan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Amos </a:t>
              </a:r>
              <a:r>
                <a:rPr lang="en-GB" sz="2000" dirty="0" err="1"/>
                <a:t>Rexin</a:t>
              </a:r>
              <a:r>
                <a:rPr lang="en-GB" sz="2000" dirty="0"/>
                <a:t> </a:t>
              </a:r>
              <a:r>
                <a:rPr lang="en-GB" sz="2000" dirty="0" err="1"/>
                <a:t>parhaimmat</a:t>
              </a:r>
              <a:r>
                <a:rPr lang="en-GB" sz="2000" dirty="0"/>
                <a:t> </a:t>
              </a:r>
              <a:r>
                <a:rPr lang="en-GB" sz="2000" dirty="0" err="1"/>
                <a:t>käytännöt</a:t>
              </a:r>
              <a:r>
                <a:rPr lang="en-GB" sz="2000" dirty="0"/>
                <a:t> </a:t>
              </a:r>
              <a:r>
                <a:rPr lang="en-GB" sz="2000" dirty="0" err="1"/>
                <a:t>toistamalla</a:t>
              </a:r>
              <a:r>
                <a:rPr lang="en-GB" sz="2000" dirty="0"/>
                <a:t>, </a:t>
              </a:r>
              <a:r>
                <a:rPr lang="en-GB" sz="2000" dirty="0" err="1"/>
                <a:t>Wasa-museon</a:t>
              </a:r>
              <a:r>
                <a:rPr lang="en-GB" sz="2000" dirty="0"/>
                <a:t> </a:t>
              </a:r>
              <a:r>
                <a:rPr lang="en-GB" sz="2000" dirty="0" err="1"/>
                <a:t>synergiaa</a:t>
              </a:r>
              <a:r>
                <a:rPr lang="en-GB" sz="2000" dirty="0"/>
                <a:t> </a:t>
              </a:r>
              <a:r>
                <a:rPr lang="en-GB" sz="2000" dirty="0" err="1"/>
                <a:t>hyödyntäen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“</a:t>
              </a:r>
              <a:r>
                <a:rPr lang="en-GB" sz="2000" dirty="0" err="1"/>
                <a:t>Itämerikohteen</a:t>
              </a:r>
              <a:r>
                <a:rPr lang="en-GB" sz="2000" dirty="0"/>
                <a:t>” </a:t>
              </a:r>
              <a:r>
                <a:rPr lang="en-GB" sz="2000" dirty="0" err="1"/>
                <a:t>yhteisellä</a:t>
              </a:r>
              <a:r>
                <a:rPr lang="en-GB" sz="2000" dirty="0"/>
                <a:t> </a:t>
              </a:r>
              <a:r>
                <a:rPr lang="en-GB" sz="2000" dirty="0" err="1"/>
                <a:t>tuotteista-misella</a:t>
              </a:r>
              <a:r>
                <a:rPr lang="en-GB" sz="2000" dirty="0"/>
                <a:t> (DK, SE, FI, RU, ES, LT…)  </a:t>
              </a:r>
              <a:endParaRPr lang="en-FI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0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064C7-3669-FE39-281A-61BAEAE94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C5844AE5-463A-7EC0-B2A5-D8F09FA9E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6C350A-0FE6-C304-07CC-E4544862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02D189B-A97D-DA6F-CC54-E59941298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BEFD90-D0E2-E539-25A5-CFB098BA1A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645" y="10551"/>
            <a:ext cx="9430658" cy="683689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60981F-BAD1-EB33-C738-78FE4EFC3B15}"/>
              </a:ext>
            </a:extLst>
          </p:cNvPr>
          <p:cNvSpPr/>
          <p:nvPr/>
        </p:nvSpPr>
        <p:spPr>
          <a:xfrm>
            <a:off x="1659594" y="4185287"/>
            <a:ext cx="7891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TELAKKA-ALUE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TURKU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489FA9-27CA-A940-D0F0-7C38BC1D6935}"/>
              </a:ext>
            </a:extLst>
          </p:cNvPr>
          <p:cNvSpPr/>
          <p:nvPr/>
        </p:nvSpPr>
        <p:spPr>
          <a:xfrm rot="20077437">
            <a:off x="8212162" y="2127165"/>
            <a:ext cx="2113608" cy="1128173"/>
          </a:xfrm>
          <a:custGeom>
            <a:avLst/>
            <a:gdLst>
              <a:gd name="connsiteX0" fmla="*/ 0 w 2113608"/>
              <a:gd name="connsiteY0" fmla="*/ 564087 h 1128173"/>
              <a:gd name="connsiteX1" fmla="*/ 1056804 w 2113608"/>
              <a:gd name="connsiteY1" fmla="*/ 0 h 1128173"/>
              <a:gd name="connsiteX2" fmla="*/ 2113608 w 2113608"/>
              <a:gd name="connsiteY2" fmla="*/ 564087 h 1128173"/>
              <a:gd name="connsiteX3" fmla="*/ 1056804 w 2113608"/>
              <a:gd name="connsiteY3" fmla="*/ 1128174 h 1128173"/>
              <a:gd name="connsiteX4" fmla="*/ 0 w 2113608"/>
              <a:gd name="connsiteY4" fmla="*/ 564087 h 112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608" h="1128173" extrusionOk="0">
                <a:moveTo>
                  <a:pt x="0" y="564087"/>
                </a:moveTo>
                <a:cubicBezTo>
                  <a:pt x="18858" y="186285"/>
                  <a:pt x="441111" y="118366"/>
                  <a:pt x="1056804" y="0"/>
                </a:cubicBezTo>
                <a:cubicBezTo>
                  <a:pt x="1638209" y="64117"/>
                  <a:pt x="2039006" y="271905"/>
                  <a:pt x="2113608" y="564087"/>
                </a:cubicBezTo>
                <a:cubicBezTo>
                  <a:pt x="2270091" y="884115"/>
                  <a:pt x="1759922" y="1168346"/>
                  <a:pt x="1056804" y="1128174"/>
                </a:cubicBezTo>
                <a:cubicBezTo>
                  <a:pt x="411390" y="1198216"/>
                  <a:pt x="8893" y="829402"/>
                  <a:pt x="0" y="56408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75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82d7a7-8614-4d59-90ee-c3f8887d89d7">
      <Terms xmlns="http://schemas.microsoft.com/office/infopath/2007/PartnerControls"/>
    </lcf76f155ced4ddcb4097134ff3c332f>
    <TaxCatchAll xmlns="6b330560-b009-4cf8-9004-48d722daa5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7BC373CCB59794AB3F2327BBB52999F" ma:contentTypeVersion="17" ma:contentTypeDescription="Luo uusi asiakirja." ma:contentTypeScope="" ma:versionID="fe8a94d7cf74b76a950232cbc5bde6e3">
  <xsd:schema xmlns:xsd="http://www.w3.org/2001/XMLSchema" xmlns:xs="http://www.w3.org/2001/XMLSchema" xmlns:p="http://schemas.microsoft.com/office/2006/metadata/properties" xmlns:ns2="6b330560-b009-4cf8-9004-48d722daa5bd" xmlns:ns3="3782d7a7-8614-4d59-90ee-c3f8887d89d7" targetNamespace="http://schemas.microsoft.com/office/2006/metadata/properties" ma:root="true" ma:fieldsID="8ba5f3e7aa1eb999350b2b5a368d344a" ns2:_="" ns3:_="">
    <xsd:import namespace="6b330560-b009-4cf8-9004-48d722daa5bd"/>
    <xsd:import namespace="3782d7a7-8614-4d59-90ee-c3f8887d89d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30560-b009-4cf8-9004-48d722daa5bd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6e981dce-66ec-48c4-8a53-1c64331f1a5a}" ma:internalName="TaxCatchAll" ma:showField="CatchAllData" ma:web="6b330560-b009-4cf8-9004-48d722daa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2d7a7-8614-4d59-90ee-c3f8887d8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d766dd6e-db3f-4047-845a-ddba57d33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B381D1-42C1-43DC-B9B2-8F48C7BA2A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514D9F-E02A-4358-AFF0-97CE43AF234B}">
  <ds:schemaRefs>
    <ds:schemaRef ds:uri="f3dab76d-50df-4403-b46b-d5b7019e9c9b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51f73fed-69dc-4d16-a81f-3a15e2cef5ec"/>
    <ds:schemaRef ds:uri="http://purl.org/dc/terms/"/>
    <ds:schemaRef ds:uri="http://schemas.microsoft.com/office/infopath/2007/PartnerControls"/>
    <ds:schemaRef ds:uri="http://purl.org/dc/dcmitype/"/>
    <ds:schemaRef ds:uri="3782d7a7-8614-4d59-90ee-c3f8887d89d7"/>
    <ds:schemaRef ds:uri="6b330560-b009-4cf8-9004-48d722daa5bd"/>
  </ds:schemaRefs>
</ds:datastoreItem>
</file>

<file path=customXml/itemProps3.xml><?xml version="1.0" encoding="utf-8"?>
<ds:datastoreItem xmlns:ds="http://schemas.openxmlformats.org/officeDocument/2006/customXml" ds:itemID="{0244E601-8B9C-41A8-8EB5-F9877D4F2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30560-b009-4cf8-9004-48d722daa5bd"/>
    <ds:schemaRef ds:uri="3782d7a7-8614-4d59-90ee-c3f8887d89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18484</TotalTime>
  <Words>1788</Words>
  <Application>Microsoft Office PowerPoint</Application>
  <PresentationFormat>Widescreen</PresentationFormat>
  <Paragraphs>269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Muzammil Patel</dc:creator>
  <cp:lastModifiedBy>Markku Luoto</cp:lastModifiedBy>
  <cp:revision>243</cp:revision>
  <dcterms:created xsi:type="dcterms:W3CDTF">2018-12-04T06:30:11Z</dcterms:created>
  <dcterms:modified xsi:type="dcterms:W3CDTF">2025-04-13T20:25:43Z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0x010100F7BC373CCB59794AB3F2327BBB52999F</vt:lpwstr>
  </property>
  <property fmtid="{D5CDD505-2E9C-101B-9397-08002B2CF9AE}" pid="3" name="MediaServiceImageTags">
    <vt:lpwstr/>
  </property>
</Properties>
</file>